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3" r:id="rId4"/>
    <p:sldId id="260" r:id="rId5"/>
    <p:sldId id="261" r:id="rId6"/>
    <p:sldId id="259" r:id="rId7"/>
    <p:sldId id="270" r:id="rId8"/>
    <p:sldId id="271" r:id="rId9"/>
    <p:sldId id="272" r:id="rId10"/>
    <p:sldId id="268" r:id="rId11"/>
    <p:sldId id="273" r:id="rId12"/>
    <p:sldId id="264" r:id="rId13"/>
    <p:sldId id="258" r:id="rId14"/>
    <p:sldId id="279" r:id="rId15"/>
    <p:sldId id="277" r:id="rId16"/>
    <p:sldId id="274" r:id="rId17"/>
    <p:sldId id="276" r:id="rId18"/>
    <p:sldId id="280" r:id="rId19"/>
    <p:sldId id="278" r:id="rId20"/>
    <p:sldId id="281" r:id="rId21"/>
    <p:sldId id="284" r:id="rId22"/>
    <p:sldId id="285" r:id="rId23"/>
    <p:sldId id="267" r:id="rId24"/>
    <p:sldId id="283" r:id="rId25"/>
    <p:sldId id="275" r:id="rId26"/>
    <p:sldId id="286" r:id="rId27"/>
    <p:sldId id="287" r:id="rId28"/>
    <p:sldId id="288" r:id="rId29"/>
    <p:sldId id="282"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843"/>
    <p:restoredTop sz="95909"/>
  </p:normalViewPr>
  <p:slideViewPr>
    <p:cSldViewPr snapToGrid="0" snapToObjects="1">
      <p:cViewPr varScale="1">
        <p:scale>
          <a:sx n="60" d="100"/>
          <a:sy n="60" d="100"/>
        </p:scale>
        <p:origin x="8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loiber-Koch Astrid" userId="5e33aa6f-5de2-4e95-9633-65152e8e9966" providerId="ADAL" clId="{6F9E7F9E-7745-480E-985D-C6111D39413A}"/>
    <pc:docChg chg="custSel modSld">
      <pc:chgData name="Kloiber-Koch Astrid" userId="5e33aa6f-5de2-4e95-9633-65152e8e9966" providerId="ADAL" clId="{6F9E7F9E-7745-480E-985D-C6111D39413A}" dt="2024-06-28T07:41:03.226" v="34" actId="478"/>
      <pc:docMkLst>
        <pc:docMk/>
      </pc:docMkLst>
      <pc:sldChg chg="delSp modSp mod">
        <pc:chgData name="Kloiber-Koch Astrid" userId="5e33aa6f-5de2-4e95-9633-65152e8e9966" providerId="ADAL" clId="{6F9E7F9E-7745-480E-985D-C6111D39413A}" dt="2024-06-28T07:41:03.226" v="34" actId="478"/>
        <pc:sldMkLst>
          <pc:docMk/>
          <pc:sldMk cId="836038281" sldId="256"/>
        </pc:sldMkLst>
        <pc:spChg chg="del mod">
          <ac:chgData name="Kloiber-Koch Astrid" userId="5e33aa6f-5de2-4e95-9633-65152e8e9966" providerId="ADAL" clId="{6F9E7F9E-7745-480E-985D-C6111D39413A}" dt="2024-06-28T07:41:03.226" v="34" actId="478"/>
          <ac:spMkLst>
            <pc:docMk/>
            <pc:sldMk cId="836038281" sldId="256"/>
            <ac:spMk id="3"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de-AT"/>
              <a:t>Mastertitelformat bearbeiten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a:t>Master-Untertitelformat bearbeiten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6/28/2024</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‹Nr.›</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de-AT"/>
              <a:t>Mastertitelformat bearbeiten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AT"/>
              <a:t>Bild auf Platzhalter ziehen oder durch Klicken auf Symbol hinzufügen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AT"/>
              <a:t>Mastertextformat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de-AT"/>
              <a:t>Mastertitelformat bearbeiten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AT"/>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de-AT"/>
              <a:t>Mastertitelformat bearbeiten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AT"/>
              <a:t>Mastertextformat bearbeiten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AT"/>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de-AT"/>
              <a:t>Mastertitelformat bearbeiten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AT"/>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de-AT"/>
              <a:t>Mastertitelformat bearbeiten</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AT"/>
              <a:t>Mastertextformat bearbeiten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AT"/>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de-AT"/>
              <a:t>Mastertitelformat bearbeiten</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AT"/>
              <a:t>Mastertextformat bearbeiten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AT"/>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de-AT"/>
              <a:t>Mastertitelformat bearbeiten</a:t>
            </a:r>
            <a:endParaRPr lang="en-US" dirty="0"/>
          </a:p>
        </p:txBody>
      </p:sp>
      <p:sp>
        <p:nvSpPr>
          <p:cNvPr id="3" name="Vertical Text Placeholder 2"/>
          <p:cNvSpPr>
            <a:spLocks noGrp="1"/>
          </p:cNvSpPr>
          <p:nvPr>
            <p:ph type="body" orient="vert" idx="1"/>
          </p:nvPr>
        </p:nvSpPr>
        <p:spPr/>
        <p:txBody>
          <a:bodyPr vert="eaVert" anchor="t"/>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de-AT"/>
              <a:t>Mastertitelformat bearbeiten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de-AT"/>
              <a:t>Mastertitelformat bearbeiten</a:t>
            </a:r>
            <a:endParaRPr lang="en-US" dirty="0"/>
          </a:p>
        </p:txBody>
      </p:sp>
      <p:sp>
        <p:nvSpPr>
          <p:cNvPr id="3" name="Content Placeholder 2"/>
          <p:cNvSpPr>
            <a:spLocks noGrp="1"/>
          </p:cNvSpPr>
          <p:nvPr>
            <p:ph idx="1"/>
          </p:nvPr>
        </p:nvSpPr>
        <p:spPr/>
        <p:txBody>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6/28/2024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‹Nr.›</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de-AT"/>
              <a:t>Mastertitelformat bearbeiten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AT"/>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de-AT"/>
              <a:t>Mastertitelformat bearbeiten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6/28/2024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‹Nr.›</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AT"/>
              <a:t>Mastertitelformat bearbeiten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AT"/>
              <a:t>Mastertextformat bearbeiten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AT"/>
              <a:t>Mastertextformat bearbeiten</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a:t>Mastertitelformat bearbeiten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de-AT"/>
              <a:t>Mastertitelformat bearbeiten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AT"/>
              <a:t>Mastertextformat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de-AT"/>
              <a:t>Mastertitelformat bearbeiten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AT"/>
              <a:t>Bild auf Platzhalter ziehen oder durch Klicken auf Symbol hinzufügen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AT"/>
              <a:t>Mastertextformat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6/28/2024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de-AT"/>
              <a:t>Mastertitelformat bearbeiten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6/28/2024</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s://www.youtube.com/watch?v=_J8MgwXAycM"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XuEqf79unn8)"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www.tagesanzeiger.ch/warum-viele-freunde-gar-keine-freunde-sind-379764164847" TargetMode="External"/><Relationship Id="rId2" Type="http://schemas.openxmlformats.org/officeDocument/2006/relationships/hyperlink" Target="https://at.pinterest.com/pin/637892734697645568/" TargetMode="External"/><Relationship Id="rId1" Type="http://schemas.openxmlformats.org/officeDocument/2006/relationships/slideLayout" Target="../slideLayouts/slideLayout2.xml"/><Relationship Id="rId6" Type="http://schemas.openxmlformats.org/officeDocument/2006/relationships/hyperlink" Target="https://www.spreadshirt.at/shop/design/lustiges+comic+smiley+haus+untersetzer-D5d779f64e44742574288e70d?sellable=XyEDeD0X3rIB2egpQrk1-996-32&amp;view=D1" TargetMode="External"/><Relationship Id="rId5" Type="http://schemas.openxmlformats.org/officeDocument/2006/relationships/hyperlink" Target="https://www.rwenzori.eu/partner/" TargetMode="External"/><Relationship Id="rId4" Type="http://schemas.openxmlformats.org/officeDocument/2006/relationships/hyperlink" Target="https://stock.adobe.com/de/images/mensch-korper-und-proportionen/16571399"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mehrentspannung.de/zitat-dankbarkeit/" TargetMode="External"/><Relationship Id="rId2" Type="http://schemas.openxmlformats.org/officeDocument/2006/relationships/hyperlink" Target="https://www.gettyimages.de/detail/illustration/materialistic-thoughts-lizenfreie-illustration/165754573" TargetMode="External"/><Relationship Id="rId1" Type="http://schemas.openxmlformats.org/officeDocument/2006/relationships/slideLayout" Target="../slideLayouts/slideLayout2.xml"/><Relationship Id="rId4" Type="http://schemas.openxmlformats.org/officeDocument/2006/relationships/hyperlink" Target="https://drsusannevornweg.com/dankbarkeit-auch-fuer-harte-pruefungen-im-leben/"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timeshighereducation.com/cn/blog/world-university-rankings-blog-survey-you-can-rely" TargetMode="External"/><Relationship Id="rId2" Type="http://schemas.openxmlformats.org/officeDocument/2006/relationships/hyperlink" Target="https://eduki.com/de/autor/206467/miss-didaktis"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t>Dankbarkeit</a:t>
            </a:r>
          </a:p>
        </p:txBody>
      </p:sp>
    </p:spTree>
    <p:extLst>
      <p:ext uri="{BB962C8B-B14F-4D97-AF65-F5344CB8AC3E}">
        <p14:creationId xmlns:p14="http://schemas.microsoft.com/office/powerpoint/2010/main" val="83603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Wofür kann man dankbar sein?</a:t>
            </a:r>
          </a:p>
        </p:txBody>
      </p:sp>
      <p:sp>
        <p:nvSpPr>
          <p:cNvPr id="3" name="Inhaltsplatzhalter 2"/>
          <p:cNvSpPr>
            <a:spLocks noGrp="1"/>
          </p:cNvSpPr>
          <p:nvPr>
            <p:ph idx="1"/>
          </p:nvPr>
        </p:nvSpPr>
        <p:spPr/>
        <p:txBody>
          <a:bodyPr/>
          <a:lstStyle/>
          <a:p>
            <a:r>
              <a:rPr lang="de-DE" b="1" dirty="0"/>
              <a:t>Sichere Existenz</a:t>
            </a:r>
          </a:p>
          <a:p>
            <a:endParaRPr lang="de-DE" dirty="0"/>
          </a:p>
        </p:txBody>
      </p:sp>
      <p:pic>
        <p:nvPicPr>
          <p:cNvPr id="4" name="Bild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5699" y="3086100"/>
            <a:ext cx="2260600" cy="2260600"/>
          </a:xfrm>
          <a:prstGeom prst="rect">
            <a:avLst/>
          </a:prstGeom>
        </p:spPr>
      </p:pic>
      <p:sp>
        <p:nvSpPr>
          <p:cNvPr id="6" name="Textfeld 5">
            <a:extLst>
              <a:ext uri="{FF2B5EF4-FFF2-40B4-BE49-F238E27FC236}">
                <a16:creationId xmlns:a16="http://schemas.microsoft.com/office/drawing/2014/main" id="{8AA4BEAB-FA1F-09D0-6DBB-49505CC08374}"/>
              </a:ext>
            </a:extLst>
          </p:cNvPr>
          <p:cNvSpPr txBox="1"/>
          <p:nvPr/>
        </p:nvSpPr>
        <p:spPr>
          <a:xfrm>
            <a:off x="5680364" y="5583048"/>
            <a:ext cx="1122218" cy="307777"/>
          </a:xfrm>
          <a:prstGeom prst="rect">
            <a:avLst/>
          </a:prstGeom>
          <a:noFill/>
        </p:spPr>
        <p:txBody>
          <a:bodyPr wrap="square" rtlCol="0">
            <a:spAutoFit/>
          </a:bodyPr>
          <a:lstStyle/>
          <a:p>
            <a:r>
              <a:rPr lang="de-DE" sz="1400" dirty="0"/>
              <a:t>Abbildung 5</a:t>
            </a:r>
          </a:p>
        </p:txBody>
      </p:sp>
    </p:spTree>
    <p:extLst>
      <p:ext uri="{BB962C8B-B14F-4D97-AF65-F5344CB8AC3E}">
        <p14:creationId xmlns:p14="http://schemas.microsoft.com/office/powerpoint/2010/main" val="190075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Wofür kann man dankbar sein?</a:t>
            </a:r>
          </a:p>
        </p:txBody>
      </p:sp>
      <p:sp>
        <p:nvSpPr>
          <p:cNvPr id="3" name="Inhaltsplatzhalter 2"/>
          <p:cNvSpPr>
            <a:spLocks noGrp="1"/>
          </p:cNvSpPr>
          <p:nvPr>
            <p:ph idx="1"/>
          </p:nvPr>
        </p:nvSpPr>
        <p:spPr/>
        <p:txBody>
          <a:bodyPr>
            <a:normAutofit/>
          </a:bodyPr>
          <a:lstStyle/>
          <a:p>
            <a:r>
              <a:rPr lang="de-DE" b="1" dirty="0"/>
              <a:t>Materielles</a:t>
            </a:r>
          </a:p>
          <a:p>
            <a:endParaRPr lang="de-DE" dirty="0"/>
          </a:p>
        </p:txBody>
      </p:sp>
      <p:pic>
        <p:nvPicPr>
          <p:cNvPr id="5" name="Grafik 4">
            <a:extLst>
              <a:ext uri="{FF2B5EF4-FFF2-40B4-BE49-F238E27FC236}">
                <a16:creationId xmlns:a16="http://schemas.microsoft.com/office/drawing/2014/main" id="{241B942D-5912-C735-92E6-C542796B0852}"/>
              </a:ext>
            </a:extLst>
          </p:cNvPr>
          <p:cNvPicPr>
            <a:picLocks noChangeAspect="1"/>
          </p:cNvPicPr>
          <p:nvPr/>
        </p:nvPicPr>
        <p:blipFill>
          <a:blip r:embed="rId2"/>
          <a:stretch>
            <a:fillRect/>
          </a:stretch>
        </p:blipFill>
        <p:spPr>
          <a:xfrm>
            <a:off x="4858905" y="2660650"/>
            <a:ext cx="3111500" cy="3111500"/>
          </a:xfrm>
          <a:prstGeom prst="rect">
            <a:avLst/>
          </a:prstGeom>
        </p:spPr>
      </p:pic>
      <p:sp>
        <p:nvSpPr>
          <p:cNvPr id="4" name="Textfeld 3">
            <a:extLst>
              <a:ext uri="{FF2B5EF4-FFF2-40B4-BE49-F238E27FC236}">
                <a16:creationId xmlns:a16="http://schemas.microsoft.com/office/drawing/2014/main" id="{D481498B-6889-3226-A95C-5738FF2F24F7}"/>
              </a:ext>
            </a:extLst>
          </p:cNvPr>
          <p:cNvSpPr txBox="1"/>
          <p:nvPr/>
        </p:nvSpPr>
        <p:spPr>
          <a:xfrm>
            <a:off x="5680364" y="5772150"/>
            <a:ext cx="1122218" cy="307777"/>
          </a:xfrm>
          <a:prstGeom prst="rect">
            <a:avLst/>
          </a:prstGeom>
          <a:noFill/>
        </p:spPr>
        <p:txBody>
          <a:bodyPr wrap="square" rtlCol="0">
            <a:spAutoFit/>
          </a:bodyPr>
          <a:lstStyle/>
          <a:p>
            <a:r>
              <a:rPr lang="de-DE" sz="1400" dirty="0"/>
              <a:t>Abbildung 6</a:t>
            </a:r>
          </a:p>
        </p:txBody>
      </p:sp>
    </p:spTree>
    <p:extLst>
      <p:ext uri="{BB962C8B-B14F-4D97-AF65-F5344CB8AC3E}">
        <p14:creationId xmlns:p14="http://schemas.microsoft.com/office/powerpoint/2010/main" val="15445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Definitionen von Dankbarkeit I</a:t>
            </a:r>
          </a:p>
        </p:txBody>
      </p:sp>
      <p:sp>
        <p:nvSpPr>
          <p:cNvPr id="3" name="Inhaltsplatzhalter 2"/>
          <p:cNvSpPr>
            <a:spLocks noGrp="1"/>
          </p:cNvSpPr>
          <p:nvPr>
            <p:ph idx="1"/>
          </p:nvPr>
        </p:nvSpPr>
        <p:spPr/>
        <p:txBody>
          <a:bodyPr>
            <a:normAutofit/>
          </a:bodyPr>
          <a:lstStyle/>
          <a:p>
            <a:pPr marL="0" indent="0">
              <a:buNone/>
            </a:pPr>
            <a:endParaRPr lang="de-DE" b="1" dirty="0"/>
          </a:p>
          <a:p>
            <a:pPr marL="0" indent="0">
              <a:buNone/>
            </a:pPr>
            <a:r>
              <a:rPr lang="de-DE" b="1" dirty="0"/>
              <a:t>„Dankbarkeit</a:t>
            </a:r>
            <a:r>
              <a:rPr lang="de-DE" dirty="0"/>
              <a:t> ist ein positives Gefühl oder eine Haltung in Anerkennung einer materiellen oder immateriellen Zuwendung, die man erhalten hat oder erhalten wird. Man kann dem Göttlichen, den Menschen oder sogar dem Sein gegenüber dankbar sein, oder allen zugleich.</a:t>
            </a:r>
            <a:r>
              <a:rPr lang="de-DE" baseline="30000" dirty="0"/>
              <a:t> </a:t>
            </a:r>
            <a:r>
              <a:rPr lang="de-DE" dirty="0"/>
              <a:t>Geschichtlich gesehen stand und steht die Erfahrung der Dankbarkeit im Blickpunkt einiger Weltreligionen.“</a:t>
            </a:r>
          </a:p>
          <a:p>
            <a:pPr marL="0" indent="0">
              <a:buNone/>
            </a:pPr>
            <a:endParaRPr lang="de-DE" sz="1800" dirty="0"/>
          </a:p>
          <a:p>
            <a:pPr marL="0" indent="0">
              <a:buNone/>
            </a:pPr>
            <a:r>
              <a:rPr lang="de-DE" sz="1800" dirty="0"/>
              <a:t>Quelle: </a:t>
            </a:r>
            <a:r>
              <a:rPr lang="de-DE" sz="1800" dirty="0" err="1"/>
              <a:t>wikipedia</a:t>
            </a:r>
            <a:endParaRPr lang="de-DE" sz="1800" dirty="0"/>
          </a:p>
        </p:txBody>
      </p:sp>
    </p:spTree>
    <p:extLst>
      <p:ext uri="{BB962C8B-B14F-4D97-AF65-F5344CB8AC3E}">
        <p14:creationId xmlns:p14="http://schemas.microsoft.com/office/powerpoint/2010/main" val="1361004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Definitionen </a:t>
            </a:r>
            <a:r>
              <a:rPr lang="de-DE"/>
              <a:t>von Dankbarkeit II</a:t>
            </a:r>
            <a:endParaRPr lang="de-DE" dirty="0"/>
          </a:p>
        </p:txBody>
      </p:sp>
      <p:sp>
        <p:nvSpPr>
          <p:cNvPr id="3" name="Inhaltsplatzhalter 2"/>
          <p:cNvSpPr>
            <a:spLocks noGrp="1"/>
          </p:cNvSpPr>
          <p:nvPr>
            <p:ph idx="1"/>
          </p:nvPr>
        </p:nvSpPr>
        <p:spPr/>
        <p:txBody>
          <a:bodyPr>
            <a:normAutofit/>
          </a:bodyPr>
          <a:lstStyle/>
          <a:p>
            <a:pPr marL="0" indent="0">
              <a:buNone/>
            </a:pPr>
            <a:endParaRPr lang="de-DE" dirty="0"/>
          </a:p>
          <a:p>
            <a:pPr marL="0" indent="0" algn="just">
              <a:buNone/>
            </a:pPr>
            <a:r>
              <a:rPr lang="de-DE" dirty="0"/>
              <a:t>Eine eindeutige Definition von Dankbarkeit wird dadurch erschwert, dass sie </a:t>
            </a:r>
            <a:r>
              <a:rPr lang="de-DE" b="1" dirty="0"/>
              <a:t>zum einen als Wert </a:t>
            </a:r>
            <a:r>
              <a:rPr lang="de-DE" dirty="0"/>
              <a:t>definiert, an dem Verhaltensweisen und allgemeine Einstellungen ausgerichtet werden, und </a:t>
            </a:r>
            <a:r>
              <a:rPr lang="de-DE" b="1" dirty="0"/>
              <a:t>zum anderen als emotionaler Zustand</a:t>
            </a:r>
            <a:r>
              <a:rPr lang="de-DE" dirty="0"/>
              <a:t> begriffen werden kann.</a:t>
            </a:r>
          </a:p>
          <a:p>
            <a:endParaRPr lang="de-DE" dirty="0"/>
          </a:p>
          <a:p>
            <a:pPr marL="0" indent="0">
              <a:buNone/>
            </a:pPr>
            <a:r>
              <a:rPr lang="de-DE" sz="1800" dirty="0"/>
              <a:t>Quelle: </a:t>
            </a:r>
            <a:r>
              <a:rPr lang="de-DE" sz="1800" dirty="0" err="1"/>
              <a:t>www.nifbe.de</a:t>
            </a:r>
            <a:endParaRPr lang="de-DE" sz="1800" dirty="0"/>
          </a:p>
          <a:p>
            <a:endParaRPr lang="de-DE" dirty="0"/>
          </a:p>
          <a:p>
            <a:endParaRPr lang="de-DE" dirty="0"/>
          </a:p>
          <a:p>
            <a:endParaRPr lang="de-DE" dirty="0"/>
          </a:p>
        </p:txBody>
      </p:sp>
    </p:spTree>
    <p:extLst>
      <p:ext uri="{BB962C8B-B14F-4D97-AF65-F5344CB8AC3E}">
        <p14:creationId xmlns:p14="http://schemas.microsoft.com/office/powerpoint/2010/main" val="138937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Wirksamkeit von Dankbarkeit</a:t>
            </a:r>
          </a:p>
        </p:txBody>
      </p:sp>
      <p:sp>
        <p:nvSpPr>
          <p:cNvPr id="2" name="Inhaltsplatzhalter 1"/>
          <p:cNvSpPr>
            <a:spLocks noGrp="1"/>
          </p:cNvSpPr>
          <p:nvPr>
            <p:ph idx="1"/>
          </p:nvPr>
        </p:nvSpPr>
        <p:spPr/>
        <p:txBody>
          <a:bodyPr>
            <a:normAutofit/>
          </a:bodyPr>
          <a:lstStyle/>
          <a:p>
            <a:r>
              <a:rPr lang="de-DE" dirty="0"/>
              <a:t>ein dankbares Verhalten fördert das Individuum in seiner gesamten </a:t>
            </a:r>
            <a:r>
              <a:rPr lang="de-DE" b="1" dirty="0"/>
              <a:t>Persönlichkeit</a:t>
            </a:r>
            <a:r>
              <a:rPr lang="de-DE" dirty="0"/>
              <a:t> und kann als eine </a:t>
            </a:r>
            <a:r>
              <a:rPr lang="de-DE" b="1" dirty="0"/>
              <a:t>Lebenskompetenz</a:t>
            </a:r>
            <a:r>
              <a:rPr lang="de-DE" dirty="0"/>
              <a:t> verstanden werden</a:t>
            </a:r>
          </a:p>
          <a:p>
            <a:r>
              <a:rPr lang="de-DE" dirty="0"/>
              <a:t>Dankbarkeit kann als </a:t>
            </a:r>
            <a:r>
              <a:rPr lang="de-DE" b="1" dirty="0"/>
              <a:t>Wert</a:t>
            </a:r>
            <a:r>
              <a:rPr lang="de-DE" dirty="0"/>
              <a:t> definiert werden und ist zugleich ein </a:t>
            </a:r>
            <a:r>
              <a:rPr lang="de-DE" b="1" dirty="0"/>
              <a:t>emotionaler Zustand</a:t>
            </a:r>
          </a:p>
          <a:p>
            <a:r>
              <a:rPr lang="de-DE" dirty="0"/>
              <a:t>Dankbarkeit </a:t>
            </a:r>
            <a:r>
              <a:rPr lang="de-DE" b="1" dirty="0"/>
              <a:t>motiviert</a:t>
            </a:r>
            <a:r>
              <a:rPr lang="de-DE" dirty="0"/>
              <a:t> Menschen, </a:t>
            </a:r>
            <a:r>
              <a:rPr lang="de-DE" b="1" dirty="0"/>
              <a:t>prosozial</a:t>
            </a:r>
            <a:r>
              <a:rPr lang="de-DE" dirty="0"/>
              <a:t> zu handeln</a:t>
            </a:r>
          </a:p>
          <a:p>
            <a:r>
              <a:rPr lang="de-DE" dirty="0"/>
              <a:t>Dankbarkeit liefert eine Basis für </a:t>
            </a:r>
            <a:r>
              <a:rPr lang="de-DE" b="1" dirty="0"/>
              <a:t>hilfreiches, zugewandtes Verhalten </a:t>
            </a:r>
            <a:r>
              <a:rPr lang="de-DE" dirty="0"/>
              <a:t>untereinander</a:t>
            </a:r>
          </a:p>
          <a:p>
            <a:endParaRPr lang="de-DE" dirty="0"/>
          </a:p>
          <a:p>
            <a:endParaRPr lang="de-DE" dirty="0"/>
          </a:p>
          <a:p>
            <a:endParaRPr lang="de-DE" dirty="0"/>
          </a:p>
        </p:txBody>
      </p:sp>
    </p:spTree>
    <p:extLst>
      <p:ext uri="{BB962C8B-B14F-4D97-AF65-F5344CB8AC3E}">
        <p14:creationId xmlns:p14="http://schemas.microsoft.com/office/powerpoint/2010/main" val="5126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ildergebnis für dankbarkeit"/>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2160" y="1167618"/>
            <a:ext cx="4767458" cy="4869181"/>
          </a:xfrm>
          <a:prstGeom prst="rect">
            <a:avLst/>
          </a:prstGeom>
          <a:noFill/>
          <a:ln>
            <a:noFill/>
          </a:ln>
        </p:spPr>
      </p:pic>
      <p:pic>
        <p:nvPicPr>
          <p:cNvPr id="1026" name="Picture 2" descr="ildergebnis für dankbarke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8596" y="1167618"/>
            <a:ext cx="4869181" cy="4869181"/>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F92914EB-2D70-1356-EAB9-E3CFAF0191E9}"/>
              </a:ext>
            </a:extLst>
          </p:cNvPr>
          <p:cNvSpPr txBox="1"/>
          <p:nvPr/>
        </p:nvSpPr>
        <p:spPr>
          <a:xfrm>
            <a:off x="2590801" y="6400466"/>
            <a:ext cx="1122218" cy="307777"/>
          </a:xfrm>
          <a:prstGeom prst="rect">
            <a:avLst/>
          </a:prstGeom>
          <a:noFill/>
        </p:spPr>
        <p:txBody>
          <a:bodyPr wrap="square" rtlCol="0">
            <a:spAutoFit/>
          </a:bodyPr>
          <a:lstStyle/>
          <a:p>
            <a:r>
              <a:rPr lang="de-DE" sz="1400" dirty="0"/>
              <a:t>Abbildung 7</a:t>
            </a:r>
          </a:p>
        </p:txBody>
      </p:sp>
      <p:sp>
        <p:nvSpPr>
          <p:cNvPr id="3" name="Textfeld 2">
            <a:extLst>
              <a:ext uri="{FF2B5EF4-FFF2-40B4-BE49-F238E27FC236}">
                <a16:creationId xmlns:a16="http://schemas.microsoft.com/office/drawing/2014/main" id="{86DEF82B-5314-D189-FEEF-5771870F1D1E}"/>
              </a:ext>
            </a:extLst>
          </p:cNvPr>
          <p:cNvSpPr txBox="1"/>
          <p:nvPr/>
        </p:nvSpPr>
        <p:spPr>
          <a:xfrm>
            <a:off x="8451915" y="6400465"/>
            <a:ext cx="1122218" cy="307777"/>
          </a:xfrm>
          <a:prstGeom prst="rect">
            <a:avLst/>
          </a:prstGeom>
          <a:noFill/>
        </p:spPr>
        <p:txBody>
          <a:bodyPr wrap="square" rtlCol="0">
            <a:spAutoFit/>
          </a:bodyPr>
          <a:lstStyle/>
          <a:p>
            <a:r>
              <a:rPr lang="de-DE" sz="1400" dirty="0"/>
              <a:t>Abbildung 8</a:t>
            </a:r>
          </a:p>
        </p:txBody>
      </p:sp>
    </p:spTree>
    <p:extLst>
      <p:ext uri="{BB962C8B-B14F-4D97-AF65-F5344CB8AC3E}">
        <p14:creationId xmlns:p14="http://schemas.microsoft.com/office/powerpoint/2010/main" val="383772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Video</a:t>
            </a:r>
          </a:p>
        </p:txBody>
      </p:sp>
      <p:sp>
        <p:nvSpPr>
          <p:cNvPr id="3" name="Inhaltsplatzhalter 2"/>
          <p:cNvSpPr>
            <a:spLocks noGrp="1"/>
          </p:cNvSpPr>
          <p:nvPr>
            <p:ph idx="1"/>
          </p:nvPr>
        </p:nvSpPr>
        <p:spPr/>
        <p:txBody>
          <a:bodyPr/>
          <a:lstStyle/>
          <a:p>
            <a:r>
              <a:rPr lang="de-DE" dirty="0">
                <a:hlinkClick r:id="rId2"/>
              </a:rPr>
              <a:t>https://www.youtube.com/watch?v=_J8MgwXAycM</a:t>
            </a:r>
            <a:endParaRPr lang="de-DE" dirty="0"/>
          </a:p>
          <a:p>
            <a:endParaRPr lang="de-DE" dirty="0"/>
          </a:p>
          <a:p>
            <a:pPr marL="0" indent="0">
              <a:buNone/>
            </a:pPr>
            <a:endParaRPr lang="de-DE" dirty="0"/>
          </a:p>
        </p:txBody>
      </p:sp>
    </p:spTree>
    <p:extLst>
      <p:ext uri="{BB962C8B-B14F-4D97-AF65-F5344CB8AC3E}">
        <p14:creationId xmlns:p14="http://schemas.microsoft.com/office/powerpoint/2010/main" val="8185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Dankbarkeit in der Schule</a:t>
            </a:r>
          </a:p>
        </p:txBody>
      </p:sp>
      <p:pic>
        <p:nvPicPr>
          <p:cNvPr id="9" name="Inhaltsplatzhalter 8">
            <a:extLst>
              <a:ext uri="{FF2B5EF4-FFF2-40B4-BE49-F238E27FC236}">
                <a16:creationId xmlns:a16="http://schemas.microsoft.com/office/drawing/2014/main" id="{95BA243F-ADC3-8BBE-18D3-600DF913D8C2}"/>
              </a:ext>
            </a:extLst>
          </p:cNvPr>
          <p:cNvPicPr>
            <a:picLocks noGrp="1" noChangeAspect="1"/>
          </p:cNvPicPr>
          <p:nvPr>
            <p:ph idx="1"/>
          </p:nvPr>
        </p:nvPicPr>
        <p:blipFill>
          <a:blip r:embed="rId2"/>
          <a:stretch>
            <a:fillRect/>
          </a:stretch>
        </p:blipFill>
        <p:spPr>
          <a:xfrm>
            <a:off x="1068348" y="2016237"/>
            <a:ext cx="3133245" cy="4177660"/>
          </a:xfrm>
        </p:spPr>
      </p:pic>
      <p:pic>
        <p:nvPicPr>
          <p:cNvPr id="11" name="Grafik 10">
            <a:extLst>
              <a:ext uri="{FF2B5EF4-FFF2-40B4-BE49-F238E27FC236}">
                <a16:creationId xmlns:a16="http://schemas.microsoft.com/office/drawing/2014/main" id="{C1579AF2-5694-6A29-857F-185B3EB6CB84}"/>
              </a:ext>
            </a:extLst>
          </p:cNvPr>
          <p:cNvPicPr>
            <a:picLocks noChangeAspect="1"/>
          </p:cNvPicPr>
          <p:nvPr/>
        </p:nvPicPr>
        <p:blipFill>
          <a:blip r:embed="rId3"/>
          <a:stretch>
            <a:fillRect/>
          </a:stretch>
        </p:blipFill>
        <p:spPr>
          <a:xfrm rot="5400000">
            <a:off x="3841321" y="2538446"/>
            <a:ext cx="4177659" cy="3133244"/>
          </a:xfrm>
          <a:prstGeom prst="rect">
            <a:avLst/>
          </a:prstGeom>
        </p:spPr>
      </p:pic>
      <p:pic>
        <p:nvPicPr>
          <p:cNvPr id="13" name="Grafik 12">
            <a:extLst>
              <a:ext uri="{FF2B5EF4-FFF2-40B4-BE49-F238E27FC236}">
                <a16:creationId xmlns:a16="http://schemas.microsoft.com/office/drawing/2014/main" id="{61067CBF-48EF-71AF-6663-996E6175B807}"/>
              </a:ext>
            </a:extLst>
          </p:cNvPr>
          <p:cNvPicPr>
            <a:picLocks noChangeAspect="1"/>
          </p:cNvPicPr>
          <p:nvPr/>
        </p:nvPicPr>
        <p:blipFill>
          <a:blip r:embed="rId4"/>
          <a:stretch>
            <a:fillRect/>
          </a:stretch>
        </p:blipFill>
        <p:spPr>
          <a:xfrm>
            <a:off x="7658709" y="2016238"/>
            <a:ext cx="3133244" cy="4177659"/>
          </a:xfrm>
          <a:prstGeom prst="rect">
            <a:avLst/>
          </a:prstGeom>
        </p:spPr>
      </p:pic>
      <p:sp>
        <p:nvSpPr>
          <p:cNvPr id="2" name="Textfeld 1">
            <a:extLst>
              <a:ext uri="{FF2B5EF4-FFF2-40B4-BE49-F238E27FC236}">
                <a16:creationId xmlns:a16="http://schemas.microsoft.com/office/drawing/2014/main" id="{1EEB0E40-76CB-C4F2-3981-7D08D7CC3E6D}"/>
              </a:ext>
            </a:extLst>
          </p:cNvPr>
          <p:cNvSpPr txBox="1"/>
          <p:nvPr/>
        </p:nvSpPr>
        <p:spPr>
          <a:xfrm>
            <a:off x="8982065" y="6537908"/>
            <a:ext cx="1267691" cy="307777"/>
          </a:xfrm>
          <a:prstGeom prst="rect">
            <a:avLst/>
          </a:prstGeom>
          <a:noFill/>
        </p:spPr>
        <p:txBody>
          <a:bodyPr wrap="square" rtlCol="0">
            <a:spAutoFit/>
          </a:bodyPr>
          <a:lstStyle/>
          <a:p>
            <a:r>
              <a:rPr lang="de-DE" sz="1400" dirty="0"/>
              <a:t>Abbildung 11</a:t>
            </a:r>
          </a:p>
        </p:txBody>
      </p:sp>
      <p:sp>
        <p:nvSpPr>
          <p:cNvPr id="4" name="Textfeld 3">
            <a:extLst>
              <a:ext uri="{FF2B5EF4-FFF2-40B4-BE49-F238E27FC236}">
                <a16:creationId xmlns:a16="http://schemas.microsoft.com/office/drawing/2014/main" id="{FA6A68AB-FA48-0F87-D2A9-60A723096D8B}"/>
              </a:ext>
            </a:extLst>
          </p:cNvPr>
          <p:cNvSpPr txBox="1"/>
          <p:nvPr/>
        </p:nvSpPr>
        <p:spPr>
          <a:xfrm>
            <a:off x="5534890" y="6550222"/>
            <a:ext cx="1267691" cy="307777"/>
          </a:xfrm>
          <a:prstGeom prst="rect">
            <a:avLst/>
          </a:prstGeom>
          <a:noFill/>
        </p:spPr>
        <p:txBody>
          <a:bodyPr wrap="square" rtlCol="0">
            <a:spAutoFit/>
          </a:bodyPr>
          <a:lstStyle/>
          <a:p>
            <a:r>
              <a:rPr lang="de-DE" sz="1400" dirty="0"/>
              <a:t>Abbildung 10</a:t>
            </a:r>
          </a:p>
        </p:txBody>
      </p:sp>
      <p:sp>
        <p:nvSpPr>
          <p:cNvPr id="5" name="Textfeld 4">
            <a:extLst>
              <a:ext uri="{FF2B5EF4-FFF2-40B4-BE49-F238E27FC236}">
                <a16:creationId xmlns:a16="http://schemas.microsoft.com/office/drawing/2014/main" id="{D8AED008-DE9E-C101-76CE-74946E111373}"/>
              </a:ext>
            </a:extLst>
          </p:cNvPr>
          <p:cNvSpPr txBox="1"/>
          <p:nvPr/>
        </p:nvSpPr>
        <p:spPr>
          <a:xfrm>
            <a:off x="2087716" y="6550223"/>
            <a:ext cx="1122218" cy="307777"/>
          </a:xfrm>
          <a:prstGeom prst="rect">
            <a:avLst/>
          </a:prstGeom>
          <a:noFill/>
        </p:spPr>
        <p:txBody>
          <a:bodyPr wrap="square" rtlCol="0">
            <a:spAutoFit/>
          </a:bodyPr>
          <a:lstStyle/>
          <a:p>
            <a:r>
              <a:rPr lang="de-DE" sz="1400" dirty="0"/>
              <a:t>Abbildung 9</a:t>
            </a:r>
          </a:p>
        </p:txBody>
      </p:sp>
    </p:spTree>
    <p:extLst>
      <p:ext uri="{BB962C8B-B14F-4D97-AF65-F5344CB8AC3E}">
        <p14:creationId xmlns:p14="http://schemas.microsoft.com/office/powerpoint/2010/main" val="147775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Dankbarkeit in der Schule</a:t>
            </a:r>
          </a:p>
        </p:txBody>
      </p:sp>
      <p:sp>
        <p:nvSpPr>
          <p:cNvPr id="2" name="Inhaltsplatzhalter 1"/>
          <p:cNvSpPr>
            <a:spLocks noGrp="1"/>
          </p:cNvSpPr>
          <p:nvPr>
            <p:ph idx="1"/>
          </p:nvPr>
        </p:nvSpPr>
        <p:spPr/>
        <p:txBody>
          <a:bodyPr>
            <a:normAutofit/>
          </a:bodyPr>
          <a:lstStyle/>
          <a:p>
            <a:r>
              <a:rPr lang="de-DE" sz="2800" dirty="0"/>
              <a:t>Wie kann man Dankbarkeit in den Schulalltag einbauen?</a:t>
            </a:r>
          </a:p>
          <a:p>
            <a:pPr lvl="1"/>
            <a:r>
              <a:rPr lang="de-DE" sz="2400" dirty="0"/>
              <a:t>Dankbarkeitstagebücher</a:t>
            </a:r>
          </a:p>
          <a:p>
            <a:pPr lvl="1"/>
            <a:r>
              <a:rPr lang="de-DE" sz="2400" dirty="0"/>
              <a:t>Dankbarkeitsbaum</a:t>
            </a:r>
          </a:p>
          <a:p>
            <a:pPr lvl="1"/>
            <a:r>
              <a:rPr lang="de-DE" sz="2400" dirty="0"/>
              <a:t>Dankbarkeitsbrief</a:t>
            </a:r>
          </a:p>
          <a:p>
            <a:endParaRPr lang="de-DE" dirty="0"/>
          </a:p>
          <a:p>
            <a:endParaRPr lang="de-DE" dirty="0"/>
          </a:p>
        </p:txBody>
      </p:sp>
    </p:spTree>
    <p:extLst>
      <p:ext uri="{BB962C8B-B14F-4D97-AF65-F5344CB8AC3E}">
        <p14:creationId xmlns:p14="http://schemas.microsoft.com/office/powerpoint/2010/main" val="6212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Was bringt uns Dankbarkeit?</a:t>
            </a:r>
          </a:p>
        </p:txBody>
      </p:sp>
      <p:sp>
        <p:nvSpPr>
          <p:cNvPr id="3" name="Inhaltsplatzhalter 2"/>
          <p:cNvSpPr>
            <a:spLocks noGrp="1"/>
          </p:cNvSpPr>
          <p:nvPr>
            <p:ph idx="1"/>
          </p:nvPr>
        </p:nvSpPr>
        <p:spPr/>
        <p:txBody>
          <a:bodyPr/>
          <a:lstStyle/>
          <a:p>
            <a:r>
              <a:rPr lang="de-DE" dirty="0"/>
              <a:t>Dankbarkeit ist grundsätzlich eine positive Emotion und hat auch positive Auswirkungen</a:t>
            </a:r>
          </a:p>
          <a:p>
            <a:r>
              <a:rPr lang="de-DE" dirty="0"/>
              <a:t>Vor allem in der „Positiven Psychologie“ erregt die Dankbarkeit Aufmerksamkeit, weil sie das Wohlbefinden fördert (vgl. </a:t>
            </a:r>
            <a:r>
              <a:rPr lang="de-DE" dirty="0" err="1"/>
              <a:t>Seligman</a:t>
            </a:r>
            <a:r>
              <a:rPr lang="de-DE" dirty="0"/>
              <a:t> &amp; </a:t>
            </a:r>
            <a:r>
              <a:rPr lang="de-DE" dirty="0" err="1"/>
              <a:t>Csikszentmihalyi</a:t>
            </a:r>
            <a:r>
              <a:rPr lang="de-DE" dirty="0"/>
              <a:t> 2000). </a:t>
            </a:r>
          </a:p>
          <a:p>
            <a:r>
              <a:rPr lang="de-DE" dirty="0"/>
              <a:t>Mehrere Studien legten offen, dass dankbare Menschen extrovertierter, hilfsbereit, tolerant, gewissenhafter und weniger neurotisch sind. </a:t>
            </a:r>
          </a:p>
          <a:p>
            <a:endParaRPr lang="de-DE" dirty="0"/>
          </a:p>
        </p:txBody>
      </p:sp>
    </p:spTree>
    <p:extLst>
      <p:ext uri="{BB962C8B-B14F-4D97-AF65-F5344CB8AC3E}">
        <p14:creationId xmlns:p14="http://schemas.microsoft.com/office/powerpoint/2010/main" val="13008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Einstieg</a:t>
            </a:r>
          </a:p>
        </p:txBody>
      </p:sp>
      <p:sp>
        <p:nvSpPr>
          <p:cNvPr id="3" name="Inhaltsplatzhalter 2"/>
          <p:cNvSpPr>
            <a:spLocks noGrp="1"/>
          </p:cNvSpPr>
          <p:nvPr>
            <p:ph idx="1"/>
          </p:nvPr>
        </p:nvSpPr>
        <p:spPr/>
        <p:txBody>
          <a:bodyPr/>
          <a:lstStyle/>
          <a:p>
            <a:pPr>
              <a:lnSpc>
                <a:spcPct val="150000"/>
              </a:lnSpc>
            </a:pPr>
            <a:r>
              <a:rPr lang="de-DE" dirty="0"/>
              <a:t>schließe deine Augen</a:t>
            </a:r>
          </a:p>
          <a:p>
            <a:pPr>
              <a:lnSpc>
                <a:spcPct val="150000"/>
              </a:lnSpc>
            </a:pPr>
            <a:r>
              <a:rPr lang="de-DE" dirty="0"/>
              <a:t>hör auf die Musik (</a:t>
            </a:r>
            <a:r>
              <a:rPr lang="de-DE" dirty="0">
                <a:hlinkClick r:id="rId2"/>
              </a:rPr>
              <a:t>https://www.youtube.com/watch?v=XuEqf79unn8)</a:t>
            </a:r>
            <a:r>
              <a:rPr lang="de-DE" dirty="0"/>
              <a:t> </a:t>
            </a:r>
          </a:p>
          <a:p>
            <a:pPr>
              <a:lnSpc>
                <a:spcPct val="150000"/>
              </a:lnSpc>
            </a:pPr>
            <a:r>
              <a:rPr lang="de-DE" dirty="0"/>
              <a:t>überlege dir 5 Positionen, für die bzw. denen du dankbar bist</a:t>
            </a:r>
          </a:p>
        </p:txBody>
      </p:sp>
    </p:spTree>
    <p:extLst>
      <p:ext uri="{BB962C8B-B14F-4D97-AF65-F5344CB8AC3E}">
        <p14:creationId xmlns:p14="http://schemas.microsoft.com/office/powerpoint/2010/main" val="628799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Was bringt uns Dankbarkeit?</a:t>
            </a:r>
          </a:p>
        </p:txBody>
      </p:sp>
      <p:sp>
        <p:nvSpPr>
          <p:cNvPr id="3" name="Inhaltsplatzhalter 2"/>
          <p:cNvSpPr>
            <a:spLocks noGrp="1"/>
          </p:cNvSpPr>
          <p:nvPr>
            <p:ph idx="1"/>
          </p:nvPr>
        </p:nvSpPr>
        <p:spPr/>
        <p:txBody>
          <a:bodyPr>
            <a:normAutofit/>
          </a:bodyPr>
          <a:lstStyle/>
          <a:p>
            <a:pPr algn="just"/>
            <a:endParaRPr lang="de-DE" dirty="0"/>
          </a:p>
          <a:p>
            <a:pPr algn="just"/>
            <a:r>
              <a:rPr lang="de-DE" dirty="0"/>
              <a:t>Dankbarkeit unterstützt die Resilienz</a:t>
            </a:r>
          </a:p>
          <a:p>
            <a:pPr algn="just"/>
            <a:r>
              <a:rPr lang="de-DE" dirty="0"/>
              <a:t>Resilienz ist das Immunsystem unserer Psyche oder Seele, das uns im Umgang mit Stress, Belastungen und Krisen unterstützt. Es ist empirisch belegt, dass eine Haltung der Dankbarkeit unser Immunsystem der Psyche und somit unsere psychische Gesundheit stärken kann.</a:t>
            </a:r>
          </a:p>
          <a:p>
            <a:endParaRPr lang="de-DE" dirty="0"/>
          </a:p>
        </p:txBody>
      </p:sp>
    </p:spTree>
    <p:extLst>
      <p:ext uri="{BB962C8B-B14F-4D97-AF65-F5344CB8AC3E}">
        <p14:creationId xmlns:p14="http://schemas.microsoft.com/office/powerpoint/2010/main" val="97674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Was bringt uns Dankbarkeit?</a:t>
            </a:r>
          </a:p>
        </p:txBody>
      </p:sp>
      <p:sp>
        <p:nvSpPr>
          <p:cNvPr id="3" name="Inhaltsplatzhalter 2"/>
          <p:cNvSpPr>
            <a:spLocks noGrp="1"/>
          </p:cNvSpPr>
          <p:nvPr>
            <p:ph idx="1"/>
          </p:nvPr>
        </p:nvSpPr>
        <p:spPr/>
        <p:txBody>
          <a:bodyPr>
            <a:normAutofit/>
          </a:bodyPr>
          <a:lstStyle/>
          <a:p>
            <a:pPr marL="0" indent="0" algn="ctr">
              <a:buNone/>
            </a:pPr>
            <a:endParaRPr lang="de-DE" sz="2800" i="1" dirty="0"/>
          </a:p>
          <a:p>
            <a:pPr marL="0" indent="0" algn="ctr">
              <a:buNone/>
            </a:pPr>
            <a:r>
              <a:rPr lang="de-DE" sz="2800" i="1" dirty="0"/>
              <a:t>„Die zwei Emotionen, die uns das meiste versauen, sind Wut und Angst. Du kannst nicht gleichzeitig dankbar und wütend oder besorgt sein. Dankbarkeit ist einzigartig, da sie diese negativen Emotionen überwältigt.“</a:t>
            </a:r>
            <a:endParaRPr lang="de-DE" sz="2800" dirty="0"/>
          </a:p>
          <a:p>
            <a:pPr marL="0" indent="0">
              <a:buNone/>
            </a:pPr>
            <a:endParaRPr lang="de-DE" dirty="0"/>
          </a:p>
        </p:txBody>
      </p:sp>
    </p:spTree>
    <p:extLst>
      <p:ext uri="{BB962C8B-B14F-4D97-AF65-F5344CB8AC3E}">
        <p14:creationId xmlns:p14="http://schemas.microsoft.com/office/powerpoint/2010/main" val="2018083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7100" y="886576"/>
            <a:ext cx="7138687" cy="5064057"/>
          </a:xfrm>
          <a:prstGeom prst="rect">
            <a:avLst/>
          </a:prstGeom>
        </p:spPr>
      </p:pic>
      <p:sp>
        <p:nvSpPr>
          <p:cNvPr id="2" name="Textfeld 1">
            <a:extLst>
              <a:ext uri="{FF2B5EF4-FFF2-40B4-BE49-F238E27FC236}">
                <a16:creationId xmlns:a16="http://schemas.microsoft.com/office/drawing/2014/main" id="{AB6C2D61-61BD-FE74-56F3-A92A6684BA8D}"/>
              </a:ext>
            </a:extLst>
          </p:cNvPr>
          <p:cNvSpPr txBox="1"/>
          <p:nvPr/>
        </p:nvSpPr>
        <p:spPr>
          <a:xfrm>
            <a:off x="8243454" y="5642856"/>
            <a:ext cx="1399309" cy="307777"/>
          </a:xfrm>
          <a:prstGeom prst="rect">
            <a:avLst/>
          </a:prstGeom>
          <a:noFill/>
        </p:spPr>
        <p:txBody>
          <a:bodyPr wrap="square" rtlCol="0">
            <a:spAutoFit/>
          </a:bodyPr>
          <a:lstStyle/>
          <a:p>
            <a:r>
              <a:rPr lang="de-DE" sz="1400" dirty="0"/>
              <a:t>Abbildung 12</a:t>
            </a:r>
          </a:p>
        </p:txBody>
      </p:sp>
    </p:spTree>
    <p:extLst>
      <p:ext uri="{BB962C8B-B14F-4D97-AF65-F5344CB8AC3E}">
        <p14:creationId xmlns:p14="http://schemas.microsoft.com/office/powerpoint/2010/main" val="2053247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Wofür kann ich als </a:t>
            </a:r>
            <a:r>
              <a:rPr lang="de-DE" dirty="0" err="1"/>
              <a:t>LehrerIn</a:t>
            </a:r>
            <a:r>
              <a:rPr lang="de-DE" dirty="0"/>
              <a:t> dankbar sein?</a:t>
            </a:r>
          </a:p>
        </p:txBody>
      </p:sp>
      <p:sp>
        <p:nvSpPr>
          <p:cNvPr id="3" name="Inhaltsplatzhalter 2"/>
          <p:cNvSpPr>
            <a:spLocks noGrp="1"/>
          </p:cNvSpPr>
          <p:nvPr>
            <p:ph idx="1"/>
          </p:nvPr>
        </p:nvSpPr>
        <p:spPr/>
        <p:txBody>
          <a:bodyPr>
            <a:normAutofit lnSpcReduction="10000"/>
          </a:bodyPr>
          <a:lstStyle/>
          <a:p>
            <a:r>
              <a:rPr lang="de-DE" dirty="0"/>
              <a:t>Erfolge der Schülerinnen und Schüler </a:t>
            </a:r>
          </a:p>
          <a:p>
            <a:r>
              <a:rPr lang="de-DE" dirty="0"/>
              <a:t>ein gelungenes Projekt</a:t>
            </a:r>
          </a:p>
          <a:p>
            <a:r>
              <a:rPr lang="de-DE" dirty="0"/>
              <a:t>die Begeisterung der Schülerinnen und Schüler bei einer Aktivität oder einem Projekt</a:t>
            </a:r>
          </a:p>
          <a:p>
            <a:r>
              <a:rPr lang="de-DE" dirty="0"/>
              <a:t>die positive Persönlichkeitsentwicklung von Schülerinnen und Schülern</a:t>
            </a:r>
          </a:p>
          <a:p>
            <a:r>
              <a:rPr lang="de-DE" dirty="0"/>
              <a:t>positives Feedback von Schülerinnen und Schülern, Lehrerkolleginnen bzw. -kollegen, Schulleiterin sowie Schulleiter und Eltern</a:t>
            </a:r>
          </a:p>
          <a:p>
            <a:endParaRPr lang="de-DE" dirty="0"/>
          </a:p>
          <a:p>
            <a:endParaRPr lang="de-DE" dirty="0"/>
          </a:p>
          <a:p>
            <a:endParaRPr lang="de-DE" dirty="0"/>
          </a:p>
          <a:p>
            <a:endParaRPr lang="de-DE" dirty="0"/>
          </a:p>
          <a:p>
            <a:endParaRPr lang="de-DE" dirty="0"/>
          </a:p>
        </p:txBody>
      </p:sp>
    </p:spTree>
    <p:extLst>
      <p:ext uri="{BB962C8B-B14F-4D97-AF65-F5344CB8AC3E}">
        <p14:creationId xmlns:p14="http://schemas.microsoft.com/office/powerpoint/2010/main" val="89061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Wofür kann ich als </a:t>
            </a:r>
            <a:r>
              <a:rPr lang="de-DE" dirty="0" err="1"/>
              <a:t>LehrerIn</a:t>
            </a:r>
            <a:r>
              <a:rPr lang="de-DE" dirty="0"/>
              <a:t> dankbar sein?</a:t>
            </a:r>
          </a:p>
        </p:txBody>
      </p:sp>
      <p:sp>
        <p:nvSpPr>
          <p:cNvPr id="3" name="Inhaltsplatzhalter 2"/>
          <p:cNvSpPr>
            <a:spLocks noGrp="1"/>
          </p:cNvSpPr>
          <p:nvPr>
            <p:ph idx="1"/>
          </p:nvPr>
        </p:nvSpPr>
        <p:spPr/>
        <p:txBody>
          <a:bodyPr>
            <a:normAutofit/>
          </a:bodyPr>
          <a:lstStyle/>
          <a:p>
            <a:r>
              <a:rPr lang="de-DE" dirty="0"/>
              <a:t>eine interessante Fortbildung</a:t>
            </a:r>
          </a:p>
          <a:p>
            <a:r>
              <a:rPr lang="de-DE" dirty="0"/>
              <a:t>der Austausch mit den Lehrerkolleginnen bzw. -kollegen nach einem anstrengenden Schultag</a:t>
            </a:r>
          </a:p>
          <a:p>
            <a:r>
              <a:rPr lang="de-DE" dirty="0"/>
              <a:t>anregende, abwechslungsreiche Tätigkeit</a:t>
            </a:r>
          </a:p>
          <a:p>
            <a:r>
              <a:rPr lang="de-DE" dirty="0"/>
              <a:t>verhältnismäßig viel frei verfügbare Zeit und Zeitflexibilität</a:t>
            </a:r>
          </a:p>
          <a:p>
            <a:r>
              <a:rPr lang="de-DE" dirty="0"/>
              <a:t>Erfüllung einer sozialen Aufgabe</a:t>
            </a:r>
          </a:p>
          <a:p>
            <a:endParaRPr lang="de-DE" dirty="0"/>
          </a:p>
          <a:p>
            <a:endParaRPr lang="de-DE" dirty="0"/>
          </a:p>
          <a:p>
            <a:endParaRPr lang="de-DE" dirty="0"/>
          </a:p>
          <a:p>
            <a:endParaRPr lang="de-DE" dirty="0"/>
          </a:p>
          <a:p>
            <a:endParaRPr lang="de-DE" dirty="0"/>
          </a:p>
        </p:txBody>
      </p:sp>
    </p:spTree>
    <p:extLst>
      <p:ext uri="{BB962C8B-B14F-4D97-AF65-F5344CB8AC3E}">
        <p14:creationId xmlns:p14="http://schemas.microsoft.com/office/powerpoint/2010/main" val="187090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ttps://i.ytimg.com/vi/6JJH4n4hu-8/maxresdefault.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804" y="671804"/>
            <a:ext cx="10898155" cy="5579705"/>
          </a:xfrm>
          <a:prstGeom prst="rect">
            <a:avLst/>
          </a:prstGeom>
          <a:noFill/>
          <a:ln>
            <a:noFill/>
          </a:ln>
        </p:spPr>
      </p:pic>
      <p:sp>
        <p:nvSpPr>
          <p:cNvPr id="2" name="Textfeld 1">
            <a:extLst>
              <a:ext uri="{FF2B5EF4-FFF2-40B4-BE49-F238E27FC236}">
                <a16:creationId xmlns:a16="http://schemas.microsoft.com/office/drawing/2014/main" id="{A11F09D6-31E3-A83C-90D6-759097C80479}"/>
              </a:ext>
            </a:extLst>
          </p:cNvPr>
          <p:cNvSpPr txBox="1"/>
          <p:nvPr/>
        </p:nvSpPr>
        <p:spPr>
          <a:xfrm>
            <a:off x="5559771" y="6428176"/>
            <a:ext cx="1228955" cy="305134"/>
          </a:xfrm>
          <a:prstGeom prst="rect">
            <a:avLst/>
          </a:prstGeom>
          <a:noFill/>
        </p:spPr>
        <p:txBody>
          <a:bodyPr wrap="square" rtlCol="0">
            <a:spAutoFit/>
          </a:bodyPr>
          <a:lstStyle/>
          <a:p>
            <a:r>
              <a:rPr lang="de-DE" sz="1400" dirty="0"/>
              <a:t>Abbildung 13</a:t>
            </a:r>
          </a:p>
        </p:txBody>
      </p:sp>
    </p:spTree>
    <p:extLst>
      <p:ext uri="{BB962C8B-B14F-4D97-AF65-F5344CB8AC3E}">
        <p14:creationId xmlns:p14="http://schemas.microsoft.com/office/powerpoint/2010/main" val="41347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FE6058-4D95-784C-4626-F215ED8DF071}"/>
              </a:ext>
            </a:extLst>
          </p:cNvPr>
          <p:cNvSpPr>
            <a:spLocks noGrp="1"/>
          </p:cNvSpPr>
          <p:nvPr>
            <p:ph type="title"/>
          </p:nvPr>
        </p:nvSpPr>
        <p:spPr/>
        <p:txBody>
          <a:bodyPr/>
          <a:lstStyle/>
          <a:p>
            <a:r>
              <a:rPr lang="de-DE" dirty="0"/>
              <a:t>Abbildungsverzeichnis I</a:t>
            </a:r>
          </a:p>
        </p:txBody>
      </p:sp>
      <p:sp>
        <p:nvSpPr>
          <p:cNvPr id="3" name="Inhaltsplatzhalter 2">
            <a:extLst>
              <a:ext uri="{FF2B5EF4-FFF2-40B4-BE49-F238E27FC236}">
                <a16:creationId xmlns:a16="http://schemas.microsoft.com/office/drawing/2014/main" id="{0D22085D-7169-43EC-D7B5-F388396958AA}"/>
              </a:ext>
            </a:extLst>
          </p:cNvPr>
          <p:cNvSpPr>
            <a:spLocks noGrp="1"/>
          </p:cNvSpPr>
          <p:nvPr>
            <p:ph idx="1"/>
          </p:nvPr>
        </p:nvSpPr>
        <p:spPr/>
        <p:txBody>
          <a:bodyPr>
            <a:normAutofit fontScale="85000" lnSpcReduction="10000"/>
          </a:bodyPr>
          <a:lstStyle/>
          <a:p>
            <a:r>
              <a:rPr lang="de-DE" dirty="0"/>
              <a:t>Abbildung 1: </a:t>
            </a:r>
            <a:r>
              <a:rPr lang="de-DE" dirty="0">
                <a:hlinkClick r:id="rId2"/>
              </a:rPr>
              <a:t>https://at.pinterest.com/pin/637892734697645568/</a:t>
            </a:r>
            <a:r>
              <a:rPr lang="de-DE" dirty="0"/>
              <a:t> </a:t>
            </a:r>
          </a:p>
          <a:p>
            <a:r>
              <a:rPr lang="de-DE" dirty="0"/>
              <a:t>Abbildung 2: </a:t>
            </a:r>
            <a:r>
              <a:rPr lang="de-DE" dirty="0">
                <a:hlinkClick r:id="rId3"/>
              </a:rPr>
              <a:t>https://www.tagesanzeiger.ch/warum-viele-freunde-gar-keine-freunde-sind-379764164847</a:t>
            </a:r>
            <a:r>
              <a:rPr lang="de-DE" dirty="0"/>
              <a:t> </a:t>
            </a:r>
          </a:p>
          <a:p>
            <a:r>
              <a:rPr lang="de-DE" dirty="0"/>
              <a:t>Abbildung 3: </a:t>
            </a:r>
            <a:r>
              <a:rPr lang="de-DE" dirty="0">
                <a:hlinkClick r:id="rId4"/>
              </a:rPr>
              <a:t>https://stock.adobe.com/de/images/mensch-korper-und-proportionen/16571399</a:t>
            </a:r>
            <a:r>
              <a:rPr lang="de-DE" dirty="0"/>
              <a:t> </a:t>
            </a:r>
          </a:p>
          <a:p>
            <a:r>
              <a:rPr lang="de-DE" dirty="0"/>
              <a:t>Abbildung 4: </a:t>
            </a:r>
            <a:r>
              <a:rPr lang="de-DE" dirty="0">
                <a:hlinkClick r:id="rId5"/>
              </a:rPr>
              <a:t>https://www.rwenzori.eu/partner/</a:t>
            </a:r>
            <a:r>
              <a:rPr lang="de-DE" dirty="0"/>
              <a:t> </a:t>
            </a:r>
          </a:p>
          <a:p>
            <a:r>
              <a:rPr lang="de-DE" dirty="0"/>
              <a:t>Abbildung 5: </a:t>
            </a:r>
            <a:r>
              <a:rPr lang="de-DE" dirty="0">
                <a:hlinkClick r:id="rId6"/>
              </a:rPr>
              <a:t>https://www.spreadshirt.at/shop/design/lustiges+comic+smiley+haus+untersetzer-D5d779f64e44742574288e70d?sellable=XyEDeD0X3rIB2egpQrk1-996-32&amp;view=D1</a:t>
            </a:r>
            <a:r>
              <a:rPr lang="de-DE" dirty="0"/>
              <a:t> </a:t>
            </a:r>
          </a:p>
        </p:txBody>
      </p:sp>
    </p:spTree>
    <p:extLst>
      <p:ext uri="{BB962C8B-B14F-4D97-AF65-F5344CB8AC3E}">
        <p14:creationId xmlns:p14="http://schemas.microsoft.com/office/powerpoint/2010/main" val="273850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3BFC0C-C853-A6FA-6F26-65EC3F39F30C}"/>
              </a:ext>
            </a:extLst>
          </p:cNvPr>
          <p:cNvSpPr>
            <a:spLocks noGrp="1"/>
          </p:cNvSpPr>
          <p:nvPr>
            <p:ph type="title"/>
          </p:nvPr>
        </p:nvSpPr>
        <p:spPr/>
        <p:txBody>
          <a:bodyPr/>
          <a:lstStyle/>
          <a:p>
            <a:r>
              <a:rPr lang="de-DE" dirty="0"/>
              <a:t>Abbildungsverzeichnis II</a:t>
            </a:r>
          </a:p>
        </p:txBody>
      </p:sp>
      <p:sp>
        <p:nvSpPr>
          <p:cNvPr id="3" name="Inhaltsplatzhalter 2">
            <a:extLst>
              <a:ext uri="{FF2B5EF4-FFF2-40B4-BE49-F238E27FC236}">
                <a16:creationId xmlns:a16="http://schemas.microsoft.com/office/drawing/2014/main" id="{48BFCA09-15B7-8D55-12D9-E7A12388A79E}"/>
              </a:ext>
            </a:extLst>
          </p:cNvPr>
          <p:cNvSpPr>
            <a:spLocks noGrp="1"/>
          </p:cNvSpPr>
          <p:nvPr>
            <p:ph idx="1"/>
          </p:nvPr>
        </p:nvSpPr>
        <p:spPr/>
        <p:txBody>
          <a:bodyPr>
            <a:normAutofit lnSpcReduction="10000"/>
          </a:bodyPr>
          <a:lstStyle/>
          <a:p>
            <a:r>
              <a:rPr lang="de-DE" dirty="0"/>
              <a:t>Abbildung 6: </a:t>
            </a:r>
            <a:r>
              <a:rPr lang="de-DE" dirty="0">
                <a:hlinkClick r:id="rId2"/>
              </a:rPr>
              <a:t>https://www.gettyimages.de/detail/illustration/materialistic-thoughts-lizenfreie-illustration/165754573</a:t>
            </a:r>
            <a:r>
              <a:rPr lang="de-DE" dirty="0"/>
              <a:t> </a:t>
            </a:r>
          </a:p>
          <a:p>
            <a:r>
              <a:rPr lang="de-DE" dirty="0"/>
              <a:t>Abbildung 7: </a:t>
            </a:r>
            <a:r>
              <a:rPr lang="de-DE" dirty="0">
                <a:hlinkClick r:id="rId3"/>
              </a:rPr>
              <a:t>https://mehrentspannung.de/zitat-dankbarkeit/</a:t>
            </a:r>
            <a:r>
              <a:rPr lang="de-DE" dirty="0"/>
              <a:t> </a:t>
            </a:r>
          </a:p>
          <a:p>
            <a:r>
              <a:rPr lang="de-DE" dirty="0"/>
              <a:t>Abbildung 8: </a:t>
            </a:r>
            <a:r>
              <a:rPr lang="de-DE" dirty="0">
                <a:hlinkClick r:id="rId4"/>
              </a:rPr>
              <a:t>https://drsusannevornweg.com/dankbarkeit-auch-fuer-harte-pruefungen-im-leben/</a:t>
            </a:r>
            <a:r>
              <a:rPr lang="de-DE" dirty="0"/>
              <a:t> </a:t>
            </a:r>
          </a:p>
          <a:p>
            <a:r>
              <a:rPr lang="de-DE" dirty="0"/>
              <a:t>Abbildung 9: Lisbeth </a:t>
            </a:r>
            <a:r>
              <a:rPr lang="de-DE" dirty="0" err="1"/>
              <a:t>Moschitz</a:t>
            </a:r>
            <a:r>
              <a:rPr lang="de-DE" dirty="0"/>
              <a:t>-Kohout</a:t>
            </a:r>
          </a:p>
          <a:p>
            <a:r>
              <a:rPr lang="de-DE" dirty="0"/>
              <a:t>Abbildung 10: Lisbeth </a:t>
            </a:r>
            <a:r>
              <a:rPr lang="de-DE" dirty="0" err="1"/>
              <a:t>Moschitz</a:t>
            </a:r>
            <a:r>
              <a:rPr lang="de-DE" dirty="0"/>
              <a:t>-Kohout</a:t>
            </a:r>
          </a:p>
          <a:p>
            <a:endParaRPr lang="de-DE" dirty="0"/>
          </a:p>
        </p:txBody>
      </p:sp>
    </p:spTree>
    <p:extLst>
      <p:ext uri="{BB962C8B-B14F-4D97-AF65-F5344CB8AC3E}">
        <p14:creationId xmlns:p14="http://schemas.microsoft.com/office/powerpoint/2010/main" val="3971991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0C5267-0D25-0930-1130-5189E9209EB2}"/>
              </a:ext>
            </a:extLst>
          </p:cNvPr>
          <p:cNvSpPr>
            <a:spLocks noGrp="1"/>
          </p:cNvSpPr>
          <p:nvPr>
            <p:ph type="title"/>
          </p:nvPr>
        </p:nvSpPr>
        <p:spPr/>
        <p:txBody>
          <a:bodyPr/>
          <a:lstStyle/>
          <a:p>
            <a:r>
              <a:rPr lang="de-DE" dirty="0"/>
              <a:t>Abbildungsverzeichnis III</a:t>
            </a:r>
          </a:p>
        </p:txBody>
      </p:sp>
      <p:sp>
        <p:nvSpPr>
          <p:cNvPr id="3" name="Inhaltsplatzhalter 2">
            <a:extLst>
              <a:ext uri="{FF2B5EF4-FFF2-40B4-BE49-F238E27FC236}">
                <a16:creationId xmlns:a16="http://schemas.microsoft.com/office/drawing/2014/main" id="{D90C53B2-B93F-CB3B-F6FE-04A7F7CEF5A6}"/>
              </a:ext>
            </a:extLst>
          </p:cNvPr>
          <p:cNvSpPr>
            <a:spLocks noGrp="1"/>
          </p:cNvSpPr>
          <p:nvPr>
            <p:ph idx="1"/>
          </p:nvPr>
        </p:nvSpPr>
        <p:spPr/>
        <p:txBody>
          <a:bodyPr/>
          <a:lstStyle/>
          <a:p>
            <a:r>
              <a:rPr lang="de-DE" dirty="0"/>
              <a:t>Abbildung 11: Lisbeth </a:t>
            </a:r>
            <a:r>
              <a:rPr lang="de-DE" dirty="0" err="1"/>
              <a:t>Moschitz</a:t>
            </a:r>
            <a:r>
              <a:rPr lang="de-DE" dirty="0"/>
              <a:t>-Kohout</a:t>
            </a:r>
          </a:p>
          <a:p>
            <a:r>
              <a:rPr lang="de-DE" dirty="0"/>
              <a:t>Abbildung 12: </a:t>
            </a:r>
            <a:r>
              <a:rPr lang="de-DE" dirty="0">
                <a:hlinkClick r:id="rId2"/>
              </a:rPr>
              <a:t>https://eduki.com/de/autor/206467/miss-didaktis</a:t>
            </a:r>
            <a:r>
              <a:rPr lang="de-DE" dirty="0"/>
              <a:t> </a:t>
            </a:r>
          </a:p>
          <a:p>
            <a:r>
              <a:rPr lang="de-DE" dirty="0"/>
              <a:t>Abbildung 13: </a:t>
            </a:r>
            <a:r>
              <a:rPr lang="de-DE" dirty="0">
                <a:hlinkClick r:id="rId3"/>
              </a:rPr>
              <a:t>https://www.timeshighereducation.com/cn/blog/world-university-rankings-blog-survey-you-can-rely</a:t>
            </a:r>
            <a:r>
              <a:rPr lang="de-DE" dirty="0"/>
              <a:t> </a:t>
            </a:r>
          </a:p>
        </p:txBody>
      </p:sp>
    </p:spTree>
    <p:extLst>
      <p:ext uri="{BB962C8B-B14F-4D97-AF65-F5344CB8AC3E}">
        <p14:creationId xmlns:p14="http://schemas.microsoft.com/office/powerpoint/2010/main" val="231059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Quellen</a:t>
            </a:r>
          </a:p>
        </p:txBody>
      </p:sp>
      <p:sp>
        <p:nvSpPr>
          <p:cNvPr id="3" name="Inhaltsplatzhalter 2"/>
          <p:cNvSpPr>
            <a:spLocks noGrp="1"/>
          </p:cNvSpPr>
          <p:nvPr>
            <p:ph idx="1"/>
          </p:nvPr>
        </p:nvSpPr>
        <p:spPr/>
        <p:txBody>
          <a:bodyPr>
            <a:normAutofit fontScale="92500" lnSpcReduction="20000"/>
          </a:bodyPr>
          <a:lstStyle/>
          <a:p>
            <a:r>
              <a:rPr lang="de-DE" dirty="0">
                <a:solidFill>
                  <a:schemeClr val="tx1"/>
                </a:solidFill>
              </a:rPr>
              <a:t>http://</a:t>
            </a:r>
            <a:r>
              <a:rPr lang="de-DE" dirty="0" err="1">
                <a:solidFill>
                  <a:schemeClr val="tx1"/>
                </a:solidFill>
              </a:rPr>
              <a:t>www.bva.at</a:t>
            </a:r>
            <a:r>
              <a:rPr lang="de-DE" dirty="0">
                <a:solidFill>
                  <a:schemeClr val="tx1"/>
                </a:solidFill>
              </a:rPr>
              <a:t>/</a:t>
            </a:r>
            <a:r>
              <a:rPr lang="de-DE" dirty="0" err="1">
                <a:solidFill>
                  <a:schemeClr val="tx1"/>
                </a:solidFill>
              </a:rPr>
              <a:t>cdscontent</a:t>
            </a:r>
            <a:r>
              <a:rPr lang="de-DE" dirty="0">
                <a:solidFill>
                  <a:schemeClr val="tx1"/>
                </a:solidFill>
              </a:rPr>
              <a:t>/</a:t>
            </a:r>
            <a:r>
              <a:rPr lang="de-DE" dirty="0" err="1">
                <a:solidFill>
                  <a:schemeClr val="tx1"/>
                </a:solidFill>
              </a:rPr>
              <a:t>load?contentid</a:t>
            </a:r>
            <a:r>
              <a:rPr lang="de-DE" dirty="0">
                <a:solidFill>
                  <a:schemeClr val="tx1"/>
                </a:solidFill>
              </a:rPr>
              <a:t>=10008.645424&amp;version=1507710463</a:t>
            </a:r>
          </a:p>
          <a:p>
            <a:r>
              <a:rPr lang="de-DE" dirty="0">
                <a:solidFill>
                  <a:schemeClr val="tx1"/>
                </a:solidFill>
              </a:rPr>
              <a:t>https://de.wikipedia.org/wiki/Dankbarkeit</a:t>
            </a:r>
          </a:p>
          <a:p>
            <a:r>
              <a:rPr lang="de-DE" dirty="0">
                <a:solidFill>
                  <a:schemeClr val="tx1"/>
                </a:solidFill>
              </a:rPr>
              <a:t>https://www.google.com/search?q=dankbarkeit&amp;client=firefox-b-ab&amp;source=lnms&amp;tbm=isch&amp;sa=X&amp;ved=0ahUKEwiZ1Zf0t8feAhUuiKYKHdlLBUwQ_AUIDigB#imgrc=TRc6-_UcWoHZcM</a:t>
            </a:r>
            <a:endParaRPr lang="de-DE" u="sng" dirty="0">
              <a:solidFill>
                <a:schemeClr val="tx1"/>
              </a:solidFill>
            </a:endParaRPr>
          </a:p>
          <a:p>
            <a:r>
              <a:rPr lang="de-DE" u="sng" dirty="0">
                <a:solidFill>
                  <a:schemeClr val="tx1"/>
                </a:solidFill>
              </a:rPr>
              <a:t>http://</a:t>
            </a:r>
            <a:r>
              <a:rPr lang="de-DE" u="sng" dirty="0" err="1">
                <a:solidFill>
                  <a:schemeClr val="tx1"/>
                </a:solidFill>
              </a:rPr>
              <a:t>socio.ch</a:t>
            </a:r>
            <a:r>
              <a:rPr lang="de-DE" u="sng" dirty="0">
                <a:solidFill>
                  <a:schemeClr val="tx1"/>
                </a:solidFill>
              </a:rPr>
              <a:t>/</a:t>
            </a:r>
            <a:r>
              <a:rPr lang="de-DE" u="sng" dirty="0" err="1">
                <a:solidFill>
                  <a:schemeClr val="tx1"/>
                </a:solidFill>
              </a:rPr>
              <a:t>sim</a:t>
            </a:r>
            <a:r>
              <a:rPr lang="de-DE" u="sng" dirty="0">
                <a:solidFill>
                  <a:schemeClr val="tx1"/>
                </a:solidFill>
              </a:rPr>
              <a:t>/</a:t>
            </a:r>
            <a:r>
              <a:rPr lang="de-DE" u="sng" dirty="0" err="1">
                <a:solidFill>
                  <a:schemeClr val="tx1"/>
                </a:solidFill>
              </a:rPr>
              <a:t>soziologie</a:t>
            </a:r>
            <a:r>
              <a:rPr lang="de-DE" u="sng" dirty="0">
                <a:solidFill>
                  <a:schemeClr val="tx1"/>
                </a:solidFill>
              </a:rPr>
              <a:t>/soz_8_ex3.htm</a:t>
            </a:r>
          </a:p>
          <a:p>
            <a:r>
              <a:rPr lang="de-DE" u="sng" dirty="0">
                <a:solidFill>
                  <a:schemeClr val="tx1"/>
                </a:solidFill>
              </a:rPr>
              <a:t>https://www.nifbe.de/images/nifbe/Infoservice/Downloads/Themenhefte/Dankbarkeit_online.pdf</a:t>
            </a:r>
          </a:p>
          <a:p>
            <a:endParaRPr lang="de-DE" dirty="0"/>
          </a:p>
        </p:txBody>
      </p:sp>
    </p:spTree>
    <p:extLst>
      <p:ext uri="{BB962C8B-B14F-4D97-AF65-F5344CB8AC3E}">
        <p14:creationId xmlns:p14="http://schemas.microsoft.com/office/powerpoint/2010/main" val="41712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Wofür bist du dankbar?</a:t>
            </a:r>
          </a:p>
        </p:txBody>
      </p:sp>
      <p:sp>
        <p:nvSpPr>
          <p:cNvPr id="5" name="Inhaltsplatzhalter 4"/>
          <p:cNvSpPr>
            <a:spLocks noGrp="1"/>
          </p:cNvSpPr>
          <p:nvPr>
            <p:ph idx="1"/>
          </p:nvPr>
        </p:nvSpPr>
        <p:spPr/>
        <p:txBody>
          <a:bodyPr/>
          <a:lstStyle/>
          <a:p>
            <a:pPr>
              <a:lnSpc>
                <a:spcPct val="150000"/>
              </a:lnSpc>
            </a:pPr>
            <a:endParaRPr lang="de-DE" dirty="0"/>
          </a:p>
          <a:p>
            <a:pPr>
              <a:lnSpc>
                <a:spcPct val="150000"/>
              </a:lnSpc>
            </a:pPr>
            <a:r>
              <a:rPr lang="de-DE" dirty="0"/>
              <a:t>Haben 5 Positionen gereicht?</a:t>
            </a:r>
          </a:p>
          <a:p>
            <a:pPr>
              <a:lnSpc>
                <a:spcPct val="150000"/>
              </a:lnSpc>
            </a:pPr>
            <a:r>
              <a:rPr lang="de-DE" dirty="0"/>
              <a:t>Wie ging es dir dabei? </a:t>
            </a:r>
          </a:p>
          <a:p>
            <a:pPr marL="0" indent="0">
              <a:buNone/>
            </a:pPr>
            <a:endParaRPr lang="de-DE" dirty="0"/>
          </a:p>
        </p:txBody>
      </p:sp>
    </p:spTree>
    <p:extLst>
      <p:ext uri="{BB962C8B-B14F-4D97-AF65-F5344CB8AC3E}">
        <p14:creationId xmlns:p14="http://schemas.microsoft.com/office/powerpoint/2010/main" val="2819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Wann kann man dankbar sein?</a:t>
            </a:r>
          </a:p>
        </p:txBody>
      </p:sp>
      <p:sp>
        <p:nvSpPr>
          <p:cNvPr id="3" name="Inhaltsplatzhalter 2"/>
          <p:cNvSpPr>
            <a:spLocks noGrp="1"/>
          </p:cNvSpPr>
          <p:nvPr>
            <p:ph idx="1"/>
          </p:nvPr>
        </p:nvSpPr>
        <p:spPr/>
        <p:txBody>
          <a:bodyPr/>
          <a:lstStyle/>
          <a:p>
            <a:r>
              <a:rPr lang="de-DE" dirty="0"/>
              <a:t>Muttertag</a:t>
            </a:r>
          </a:p>
          <a:p>
            <a:r>
              <a:rPr lang="de-DE" dirty="0"/>
              <a:t>Vatertag</a:t>
            </a:r>
          </a:p>
          <a:p>
            <a:r>
              <a:rPr lang="de-DE" dirty="0"/>
              <a:t>Valentinstag</a:t>
            </a:r>
          </a:p>
          <a:p>
            <a:r>
              <a:rPr lang="de-DE" dirty="0"/>
              <a:t>Geburtstag</a:t>
            </a:r>
          </a:p>
          <a:p>
            <a:r>
              <a:rPr lang="de-DE" dirty="0"/>
              <a:t>Jahrestag</a:t>
            </a:r>
          </a:p>
        </p:txBody>
      </p:sp>
    </p:spTree>
    <p:extLst>
      <p:ext uri="{BB962C8B-B14F-4D97-AF65-F5344CB8AC3E}">
        <p14:creationId xmlns:p14="http://schemas.microsoft.com/office/powerpoint/2010/main" val="147493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Wann kann man dankbar sein?</a:t>
            </a:r>
          </a:p>
        </p:txBody>
      </p:sp>
      <p:sp>
        <p:nvSpPr>
          <p:cNvPr id="3" name="Inhaltsplatzhalter 2"/>
          <p:cNvSpPr>
            <a:spLocks noGrp="1"/>
          </p:cNvSpPr>
          <p:nvPr>
            <p:ph idx="1"/>
          </p:nvPr>
        </p:nvSpPr>
        <p:spPr>
          <a:xfrm>
            <a:off x="1295402" y="3091505"/>
            <a:ext cx="9601196" cy="2479302"/>
          </a:xfrm>
        </p:spPr>
        <p:txBody>
          <a:bodyPr>
            <a:normAutofit/>
          </a:bodyPr>
          <a:lstStyle/>
          <a:p>
            <a:pPr marL="0" indent="0" algn="ctr">
              <a:buNone/>
            </a:pPr>
            <a:r>
              <a:rPr lang="de-DE" sz="9600" dirty="0">
                <a:latin typeface="Snell Roundhand" charset="0"/>
                <a:ea typeface="Snell Roundhand" charset="0"/>
                <a:cs typeface="Snell Roundhand" charset="0"/>
              </a:rPr>
              <a:t>Jederzeit!</a:t>
            </a:r>
          </a:p>
        </p:txBody>
      </p:sp>
    </p:spTree>
    <p:extLst>
      <p:ext uri="{BB962C8B-B14F-4D97-AF65-F5344CB8AC3E}">
        <p14:creationId xmlns:p14="http://schemas.microsoft.com/office/powerpoint/2010/main" val="23379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Wofür kann man dankbar sein?</a:t>
            </a:r>
          </a:p>
        </p:txBody>
      </p:sp>
      <p:sp>
        <p:nvSpPr>
          <p:cNvPr id="3" name="Inhaltsplatzhalter 2"/>
          <p:cNvSpPr>
            <a:spLocks noGrp="1"/>
          </p:cNvSpPr>
          <p:nvPr>
            <p:ph idx="1"/>
          </p:nvPr>
        </p:nvSpPr>
        <p:spPr/>
        <p:txBody>
          <a:bodyPr/>
          <a:lstStyle/>
          <a:p>
            <a:r>
              <a:rPr lang="de-DE" b="1" dirty="0"/>
              <a:t>Familie</a:t>
            </a:r>
          </a:p>
          <a:p>
            <a:endParaRPr lang="de-DE" dirty="0"/>
          </a:p>
        </p:txBody>
      </p:sp>
      <p:pic>
        <p:nvPicPr>
          <p:cNvPr id="5" name="Bild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4296" y="2697609"/>
            <a:ext cx="4123405" cy="2840568"/>
          </a:xfrm>
          <a:prstGeom prst="rect">
            <a:avLst/>
          </a:prstGeom>
        </p:spPr>
      </p:pic>
      <p:sp>
        <p:nvSpPr>
          <p:cNvPr id="4" name="Textfeld 3">
            <a:extLst>
              <a:ext uri="{FF2B5EF4-FFF2-40B4-BE49-F238E27FC236}">
                <a16:creationId xmlns:a16="http://schemas.microsoft.com/office/drawing/2014/main" id="{362B3ABE-E7C5-CEA7-4568-42521F42DC29}"/>
              </a:ext>
            </a:extLst>
          </p:cNvPr>
          <p:cNvSpPr txBox="1"/>
          <p:nvPr/>
        </p:nvSpPr>
        <p:spPr>
          <a:xfrm>
            <a:off x="5680364" y="5583048"/>
            <a:ext cx="1122218" cy="307777"/>
          </a:xfrm>
          <a:prstGeom prst="rect">
            <a:avLst/>
          </a:prstGeom>
          <a:noFill/>
        </p:spPr>
        <p:txBody>
          <a:bodyPr wrap="square" rtlCol="0">
            <a:spAutoFit/>
          </a:bodyPr>
          <a:lstStyle/>
          <a:p>
            <a:r>
              <a:rPr lang="de-DE" sz="1400" dirty="0"/>
              <a:t>Abbildung 1</a:t>
            </a:r>
          </a:p>
        </p:txBody>
      </p:sp>
    </p:spTree>
    <p:extLst>
      <p:ext uri="{BB962C8B-B14F-4D97-AF65-F5344CB8AC3E}">
        <p14:creationId xmlns:p14="http://schemas.microsoft.com/office/powerpoint/2010/main" val="27650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Wofür kann man dankbar sein?</a:t>
            </a:r>
          </a:p>
        </p:txBody>
      </p:sp>
      <p:sp>
        <p:nvSpPr>
          <p:cNvPr id="3" name="Inhaltsplatzhalter 2"/>
          <p:cNvSpPr>
            <a:spLocks noGrp="1"/>
          </p:cNvSpPr>
          <p:nvPr>
            <p:ph idx="1"/>
          </p:nvPr>
        </p:nvSpPr>
        <p:spPr/>
        <p:txBody>
          <a:bodyPr/>
          <a:lstStyle/>
          <a:p>
            <a:r>
              <a:rPr lang="de-DE" b="1" dirty="0"/>
              <a:t>Freunde</a:t>
            </a:r>
          </a:p>
          <a:p>
            <a:endParaRPr lang="de-DE" dirty="0"/>
          </a:p>
        </p:txBody>
      </p:sp>
      <p:pic>
        <p:nvPicPr>
          <p:cNvPr id="4" name="Bild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805" y="2573915"/>
            <a:ext cx="4952387" cy="3301953"/>
          </a:xfrm>
          <a:prstGeom prst="rect">
            <a:avLst/>
          </a:prstGeom>
        </p:spPr>
      </p:pic>
      <p:sp>
        <p:nvSpPr>
          <p:cNvPr id="5" name="Textfeld 4">
            <a:extLst>
              <a:ext uri="{FF2B5EF4-FFF2-40B4-BE49-F238E27FC236}">
                <a16:creationId xmlns:a16="http://schemas.microsoft.com/office/drawing/2014/main" id="{25D20AC5-1CD3-23A9-9130-18472F16CF86}"/>
              </a:ext>
            </a:extLst>
          </p:cNvPr>
          <p:cNvSpPr txBox="1"/>
          <p:nvPr/>
        </p:nvSpPr>
        <p:spPr>
          <a:xfrm>
            <a:off x="5694218" y="5892851"/>
            <a:ext cx="1122218" cy="307777"/>
          </a:xfrm>
          <a:prstGeom prst="rect">
            <a:avLst/>
          </a:prstGeom>
          <a:noFill/>
        </p:spPr>
        <p:txBody>
          <a:bodyPr wrap="square" rtlCol="0">
            <a:spAutoFit/>
          </a:bodyPr>
          <a:lstStyle/>
          <a:p>
            <a:r>
              <a:rPr lang="de-DE" sz="1400" dirty="0"/>
              <a:t>Abbildung 2</a:t>
            </a:r>
          </a:p>
        </p:txBody>
      </p:sp>
    </p:spTree>
    <p:extLst>
      <p:ext uri="{BB962C8B-B14F-4D97-AF65-F5344CB8AC3E}">
        <p14:creationId xmlns:p14="http://schemas.microsoft.com/office/powerpoint/2010/main" val="111765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Wofür kann man dankbar sein?</a:t>
            </a:r>
          </a:p>
        </p:txBody>
      </p:sp>
      <p:sp>
        <p:nvSpPr>
          <p:cNvPr id="3" name="Inhaltsplatzhalter 2"/>
          <p:cNvSpPr>
            <a:spLocks noGrp="1"/>
          </p:cNvSpPr>
          <p:nvPr>
            <p:ph idx="1"/>
          </p:nvPr>
        </p:nvSpPr>
        <p:spPr/>
        <p:txBody>
          <a:bodyPr/>
          <a:lstStyle/>
          <a:p>
            <a:r>
              <a:rPr lang="de-DE" b="1" dirty="0"/>
              <a:t>Gesundheit</a:t>
            </a:r>
          </a:p>
          <a:p>
            <a:endParaRPr lang="de-DE" dirty="0"/>
          </a:p>
        </p:txBody>
      </p:sp>
      <p:pic>
        <p:nvPicPr>
          <p:cNvPr id="4" name="Bild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799" y="2628900"/>
            <a:ext cx="3200400" cy="3175000"/>
          </a:xfrm>
          <a:prstGeom prst="rect">
            <a:avLst/>
          </a:prstGeom>
        </p:spPr>
      </p:pic>
      <p:sp>
        <p:nvSpPr>
          <p:cNvPr id="5" name="Textfeld 4">
            <a:extLst>
              <a:ext uri="{FF2B5EF4-FFF2-40B4-BE49-F238E27FC236}">
                <a16:creationId xmlns:a16="http://schemas.microsoft.com/office/drawing/2014/main" id="{AED242EF-99A2-BD65-1866-8F930BBC9232}"/>
              </a:ext>
            </a:extLst>
          </p:cNvPr>
          <p:cNvSpPr txBox="1"/>
          <p:nvPr/>
        </p:nvSpPr>
        <p:spPr>
          <a:xfrm>
            <a:off x="5680364" y="5805441"/>
            <a:ext cx="1122218" cy="307777"/>
          </a:xfrm>
          <a:prstGeom prst="rect">
            <a:avLst/>
          </a:prstGeom>
          <a:noFill/>
        </p:spPr>
        <p:txBody>
          <a:bodyPr wrap="square" rtlCol="0">
            <a:spAutoFit/>
          </a:bodyPr>
          <a:lstStyle/>
          <a:p>
            <a:r>
              <a:rPr lang="de-DE" sz="1400" dirty="0"/>
              <a:t>Abbildung 3</a:t>
            </a:r>
          </a:p>
        </p:txBody>
      </p:sp>
    </p:spTree>
    <p:extLst>
      <p:ext uri="{BB962C8B-B14F-4D97-AF65-F5344CB8AC3E}">
        <p14:creationId xmlns:p14="http://schemas.microsoft.com/office/powerpoint/2010/main" val="3271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Wofür kann man dankbar sein?</a:t>
            </a:r>
          </a:p>
        </p:txBody>
      </p:sp>
      <p:sp>
        <p:nvSpPr>
          <p:cNvPr id="3" name="Inhaltsplatzhalter 2"/>
          <p:cNvSpPr>
            <a:spLocks noGrp="1"/>
          </p:cNvSpPr>
          <p:nvPr>
            <p:ph idx="1"/>
          </p:nvPr>
        </p:nvSpPr>
        <p:spPr/>
        <p:txBody>
          <a:bodyPr/>
          <a:lstStyle/>
          <a:p>
            <a:r>
              <a:rPr lang="de-DE" b="1" dirty="0"/>
              <a:t>Frieden</a:t>
            </a:r>
          </a:p>
          <a:p>
            <a:endParaRPr lang="de-DE" dirty="0"/>
          </a:p>
        </p:txBody>
      </p:sp>
      <p:pic>
        <p:nvPicPr>
          <p:cNvPr id="4" name="Bild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9899" y="2556932"/>
            <a:ext cx="5472200" cy="3642433"/>
          </a:xfrm>
          <a:prstGeom prst="rect">
            <a:avLst/>
          </a:prstGeom>
        </p:spPr>
      </p:pic>
      <p:sp>
        <p:nvSpPr>
          <p:cNvPr id="5" name="Textfeld 4">
            <a:extLst>
              <a:ext uri="{FF2B5EF4-FFF2-40B4-BE49-F238E27FC236}">
                <a16:creationId xmlns:a16="http://schemas.microsoft.com/office/drawing/2014/main" id="{0E6994B4-B360-4C74-5EE0-FD3C72694147}"/>
              </a:ext>
            </a:extLst>
          </p:cNvPr>
          <p:cNvSpPr txBox="1"/>
          <p:nvPr/>
        </p:nvSpPr>
        <p:spPr>
          <a:xfrm>
            <a:off x="8963892" y="5839024"/>
            <a:ext cx="1122218" cy="307777"/>
          </a:xfrm>
          <a:prstGeom prst="rect">
            <a:avLst/>
          </a:prstGeom>
          <a:noFill/>
        </p:spPr>
        <p:txBody>
          <a:bodyPr wrap="square" rtlCol="0">
            <a:spAutoFit/>
          </a:bodyPr>
          <a:lstStyle/>
          <a:p>
            <a:r>
              <a:rPr lang="de-DE" sz="1400" dirty="0"/>
              <a:t>Abbildung 4</a:t>
            </a:r>
          </a:p>
        </p:txBody>
      </p:sp>
    </p:spTree>
    <p:extLst>
      <p:ext uri="{BB962C8B-B14F-4D97-AF65-F5344CB8AC3E}">
        <p14:creationId xmlns:p14="http://schemas.microsoft.com/office/powerpoint/2010/main" val="136159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sch">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0</TotalTime>
  <Words>880</Words>
  <Application>Microsoft Office PowerPoint</Application>
  <PresentationFormat>Breitbild</PresentationFormat>
  <Paragraphs>118</Paragraphs>
  <Slides>29</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29</vt:i4>
      </vt:variant>
    </vt:vector>
  </HeadingPairs>
  <TitlesOfParts>
    <vt:vector size="33" baseType="lpstr">
      <vt:lpstr>Arial</vt:lpstr>
      <vt:lpstr>Garamond</vt:lpstr>
      <vt:lpstr>Snell Roundhand</vt:lpstr>
      <vt:lpstr>Organisch</vt:lpstr>
      <vt:lpstr>Dankbarkeit</vt:lpstr>
      <vt:lpstr>Einstieg</vt:lpstr>
      <vt:lpstr>Wofür bist du dankbar?</vt:lpstr>
      <vt:lpstr>Wann kann man dankbar sein?</vt:lpstr>
      <vt:lpstr>Wann kann man dankbar sein?</vt:lpstr>
      <vt:lpstr>Wofür kann man dankbar sein?</vt:lpstr>
      <vt:lpstr>Wofür kann man dankbar sein?</vt:lpstr>
      <vt:lpstr>Wofür kann man dankbar sein?</vt:lpstr>
      <vt:lpstr>Wofür kann man dankbar sein?</vt:lpstr>
      <vt:lpstr>Wofür kann man dankbar sein?</vt:lpstr>
      <vt:lpstr>Wofür kann man dankbar sein?</vt:lpstr>
      <vt:lpstr>Definitionen von Dankbarkeit I</vt:lpstr>
      <vt:lpstr>Definitionen von Dankbarkeit II</vt:lpstr>
      <vt:lpstr>Wirksamkeit von Dankbarkeit</vt:lpstr>
      <vt:lpstr>PowerPoint-Präsentation</vt:lpstr>
      <vt:lpstr>Video</vt:lpstr>
      <vt:lpstr>Dankbarkeit in der Schule</vt:lpstr>
      <vt:lpstr>Dankbarkeit in der Schule</vt:lpstr>
      <vt:lpstr>Was bringt uns Dankbarkeit?</vt:lpstr>
      <vt:lpstr>Was bringt uns Dankbarkeit?</vt:lpstr>
      <vt:lpstr>Was bringt uns Dankbarkeit?</vt:lpstr>
      <vt:lpstr>PowerPoint-Präsentation</vt:lpstr>
      <vt:lpstr>Wofür kann ich als LehrerIn dankbar sein?</vt:lpstr>
      <vt:lpstr>Wofür kann ich als LehrerIn dankbar sein?</vt:lpstr>
      <vt:lpstr>PowerPoint-Präsentation</vt:lpstr>
      <vt:lpstr>Abbildungsverzeichnis I</vt:lpstr>
      <vt:lpstr>Abbildungsverzeichnis II</vt:lpstr>
      <vt:lpstr>Abbildungsverzeichnis III</vt:lpstr>
      <vt:lpstr>Quellen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Dankbarkeit</dc:title>
  <dc:creator>Ein Microsoft Office-Anwender</dc:creator>
  <cp:lastModifiedBy>Kloiber-Koch Astrid</cp:lastModifiedBy>
  <cp:revision>28</cp:revision>
  <dcterms:created xsi:type="dcterms:W3CDTF">2018-10-31T16:35:20Z</dcterms:created>
  <dcterms:modified xsi:type="dcterms:W3CDTF">2024-06-28T07:41:08Z</dcterms:modified>
</cp:coreProperties>
</file>