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2" r:id="rId4"/>
    <p:sldId id="261" r:id="rId5"/>
    <p:sldId id="263" r:id="rId6"/>
    <p:sldId id="358" r:id="rId7"/>
    <p:sldId id="360" r:id="rId8"/>
    <p:sldId id="276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359" r:id="rId17"/>
    <p:sldId id="269" r:id="rId18"/>
    <p:sldId id="266" r:id="rId19"/>
    <p:sldId id="268" r:id="rId20"/>
    <p:sldId id="357" r:id="rId21"/>
    <p:sldId id="275" r:id="rId22"/>
    <p:sldId id="29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hyperlink" Target="https://multidict.net/wordlink/?navsize=1&amp;sl=de&amp;url=https://multidict.net/clilstore/page.php?id=8005%7band%7duser=Monika25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hyperlink" Target="https://multidict.net/wordlink/?navsize=1&amp;sl=de&amp;url=https://multidict.net/clilstore/page.php?id=8005%7band%7duser=Monika25" TargetMode="External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98230-7F0C-4D2E-A81F-94E18AD1328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C730DC-16EF-4823-9EF5-06CF8BC21C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2000" dirty="0"/>
            <a:t>Use </a:t>
          </a:r>
          <a:r>
            <a:rPr lang="de-AT" sz="2000" dirty="0" err="1"/>
            <a:t>the</a:t>
          </a:r>
          <a:r>
            <a:rPr lang="de-AT" sz="2000" dirty="0"/>
            <a:t> </a:t>
          </a:r>
          <a:r>
            <a:rPr lang="de-AT" sz="2000" dirty="0" err="1"/>
            <a:t>text</a:t>
          </a:r>
          <a:r>
            <a:rPr lang="de-AT" sz="2000" dirty="0"/>
            <a:t> „Market Segmentation </a:t>
          </a:r>
          <a:r>
            <a:rPr lang="de-AT" sz="2000" dirty="0" err="1"/>
            <a:t>Criteria</a:t>
          </a:r>
          <a:r>
            <a:rPr lang="de-AT" sz="2000" dirty="0"/>
            <a:t> and </a:t>
          </a:r>
          <a:r>
            <a:rPr lang="de-AT" sz="2000" dirty="0" err="1"/>
            <a:t>Approaches</a:t>
          </a:r>
          <a:r>
            <a:rPr lang="de-AT" sz="2000" dirty="0"/>
            <a:t>“. </a:t>
          </a:r>
          <a:r>
            <a:rPr lang="de-AT" sz="2000" dirty="0" err="1"/>
            <a:t>Choose</a:t>
          </a:r>
          <a:r>
            <a:rPr lang="de-AT" sz="2000" dirty="0"/>
            <a:t> </a:t>
          </a:r>
          <a:r>
            <a:rPr lang="de-AT" sz="2000" dirty="0" err="1"/>
            <a:t>one</a:t>
          </a:r>
          <a:r>
            <a:rPr lang="de-AT" sz="2000" dirty="0"/>
            <a:t> </a:t>
          </a:r>
          <a:r>
            <a:rPr lang="de-AT" sz="2000" dirty="0" err="1"/>
            <a:t>criterion</a:t>
          </a:r>
          <a:r>
            <a:rPr lang="de-AT" sz="2000" dirty="0"/>
            <a:t> and </a:t>
          </a:r>
          <a:r>
            <a:rPr lang="de-AT" sz="2000" dirty="0" err="1"/>
            <a:t>read</a:t>
          </a:r>
          <a:r>
            <a:rPr lang="de-AT" sz="2000" dirty="0"/>
            <a:t> </a:t>
          </a:r>
          <a:r>
            <a:rPr lang="de-AT" sz="2000" dirty="0" err="1"/>
            <a:t>the</a:t>
          </a:r>
          <a:r>
            <a:rPr lang="de-AT" sz="2000" dirty="0"/>
            <a:t> </a:t>
          </a:r>
          <a:r>
            <a:rPr lang="de-AT" sz="2000" dirty="0" err="1"/>
            <a:t>explanation</a:t>
          </a:r>
          <a:r>
            <a:rPr lang="de-AT" sz="2000" dirty="0"/>
            <a:t>.</a:t>
          </a:r>
          <a:endParaRPr lang="en-US" sz="2000" dirty="0"/>
        </a:p>
      </dgm:t>
    </dgm:pt>
    <dgm:pt modelId="{BBFC69B1-ACEA-472D-B2D6-E2136941217D}" type="parTrans" cxnId="{D2ADD01D-F460-4595-A8F8-549C7D6A37E9}">
      <dgm:prSet/>
      <dgm:spPr/>
      <dgm:t>
        <a:bodyPr/>
        <a:lstStyle/>
        <a:p>
          <a:endParaRPr lang="en-US"/>
        </a:p>
      </dgm:t>
    </dgm:pt>
    <dgm:pt modelId="{12C51465-257E-46C5-9733-0D0A3038F7A7}" type="sibTrans" cxnId="{D2ADD01D-F460-4595-A8F8-549C7D6A37E9}">
      <dgm:prSet/>
      <dgm:spPr/>
      <dgm:t>
        <a:bodyPr/>
        <a:lstStyle/>
        <a:p>
          <a:endParaRPr lang="en-US"/>
        </a:p>
      </dgm:t>
    </dgm:pt>
    <dgm:pt modelId="{67E3F2B8-4017-418B-A232-060C3FEA1C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2000" dirty="0"/>
            <a:t>Use </a:t>
          </a:r>
          <a:r>
            <a:rPr lang="de-AT" sz="2000" dirty="0" err="1"/>
            <a:t>the</a:t>
          </a:r>
          <a:r>
            <a:rPr lang="de-AT" sz="2000" dirty="0"/>
            <a:t> </a:t>
          </a:r>
          <a:r>
            <a:rPr lang="de-AT" sz="2000" dirty="0" err="1"/>
            <a:t>clilstore</a:t>
          </a:r>
          <a:r>
            <a:rPr lang="de-AT" sz="2000" dirty="0"/>
            <a:t>-link </a:t>
          </a:r>
          <a:r>
            <a:rPr lang="de-AT" sz="2000" dirty="0" err="1"/>
            <a:t>to</a:t>
          </a:r>
          <a:r>
            <a:rPr lang="de-AT" sz="2000" dirty="0"/>
            <a:t> </a:t>
          </a:r>
          <a:r>
            <a:rPr lang="de-AT" sz="2000" dirty="0" err="1"/>
            <a:t>get</a:t>
          </a:r>
          <a:r>
            <a:rPr lang="de-AT" sz="2000" dirty="0"/>
            <a:t> </a:t>
          </a:r>
          <a:r>
            <a:rPr lang="de-AT" sz="2000" dirty="0" err="1"/>
            <a:t>some</a:t>
          </a:r>
          <a:r>
            <a:rPr lang="de-AT" sz="2000" dirty="0"/>
            <a:t> support </a:t>
          </a:r>
          <a:r>
            <a:rPr lang="de-AT" sz="2000" dirty="0" err="1"/>
            <a:t>when</a:t>
          </a:r>
          <a:r>
            <a:rPr lang="de-AT" sz="2000" dirty="0"/>
            <a:t> </a:t>
          </a:r>
          <a:r>
            <a:rPr lang="de-AT" sz="2000" dirty="0" err="1"/>
            <a:t>reading</a:t>
          </a:r>
          <a:r>
            <a:rPr lang="de-AT" sz="2000" dirty="0"/>
            <a:t> </a:t>
          </a:r>
          <a:r>
            <a:rPr lang="de-AT" sz="2000" dirty="0" err="1"/>
            <a:t>the</a:t>
          </a:r>
          <a:r>
            <a:rPr lang="de-AT" sz="2000" dirty="0"/>
            <a:t> </a:t>
          </a:r>
          <a:r>
            <a:rPr lang="de-AT" sz="2000" dirty="0" err="1"/>
            <a:t>text</a:t>
          </a:r>
          <a:r>
            <a:rPr lang="de-AT" sz="2000" dirty="0"/>
            <a:t>. </a:t>
          </a:r>
          <a:r>
            <a:rPr lang="en-GB" sz="1600" dirty="0">
              <a:hlinkClick xmlns:r="http://schemas.openxmlformats.org/officeDocument/2006/relationships" r:id="rId1"/>
            </a:rPr>
            <a:t>https://multidict.net/wordlink/?navsize=1&amp;sl=de&amp;url=https://multidict.net/clilstore/page.php?id=8005{and}user=Monika25</a:t>
          </a:r>
          <a:r>
            <a:rPr lang="en-GB" sz="1600" dirty="0"/>
            <a:t> </a:t>
          </a:r>
          <a:r>
            <a:rPr lang="de-AT" sz="1600" dirty="0"/>
            <a:t> </a:t>
          </a:r>
          <a:endParaRPr lang="de-AT" sz="2000" dirty="0"/>
        </a:p>
        <a:p>
          <a:pPr>
            <a:lnSpc>
              <a:spcPct val="100000"/>
            </a:lnSpc>
          </a:pPr>
          <a:r>
            <a:rPr lang="de-AT" sz="2000" dirty="0"/>
            <a:t>Do </a:t>
          </a:r>
          <a:r>
            <a:rPr lang="de-AT" sz="2000" dirty="0" err="1"/>
            <a:t>some</a:t>
          </a:r>
          <a:r>
            <a:rPr lang="de-AT" sz="2000" dirty="0"/>
            <a:t> </a:t>
          </a:r>
          <a:r>
            <a:rPr lang="de-AT" sz="2000" dirty="0" err="1"/>
            <a:t>vocabulary</a:t>
          </a:r>
          <a:r>
            <a:rPr lang="de-AT" sz="2000" dirty="0"/>
            <a:t> </a:t>
          </a:r>
          <a:r>
            <a:rPr lang="de-AT" sz="2000" dirty="0" err="1"/>
            <a:t>work</a:t>
          </a:r>
          <a:r>
            <a:rPr lang="de-AT" sz="2000" dirty="0"/>
            <a:t> and </a:t>
          </a:r>
          <a:r>
            <a:rPr lang="de-AT" sz="2000" dirty="0" err="1"/>
            <a:t>make</a:t>
          </a:r>
          <a:r>
            <a:rPr lang="de-AT" sz="2000" dirty="0"/>
            <a:t> a </a:t>
          </a:r>
          <a:r>
            <a:rPr lang="de-AT" sz="2000" dirty="0" err="1"/>
            <a:t>vocabulary</a:t>
          </a:r>
          <a:r>
            <a:rPr lang="de-AT" sz="2000" dirty="0"/>
            <a:t> </a:t>
          </a:r>
          <a:r>
            <a:rPr lang="de-AT" sz="2000" dirty="0" err="1"/>
            <a:t>list</a:t>
          </a:r>
          <a:r>
            <a:rPr lang="de-AT" sz="2000" dirty="0"/>
            <a:t> </a:t>
          </a:r>
          <a:r>
            <a:rPr lang="de-AT" sz="2000" dirty="0" err="1"/>
            <a:t>with</a:t>
          </a:r>
          <a:r>
            <a:rPr lang="de-AT" sz="2000" dirty="0"/>
            <a:t> </a:t>
          </a:r>
          <a:r>
            <a:rPr lang="de-AT" sz="2000" dirty="0" err="1"/>
            <a:t>new</a:t>
          </a:r>
          <a:r>
            <a:rPr lang="de-AT" sz="2000" dirty="0"/>
            <a:t> </a:t>
          </a:r>
          <a:r>
            <a:rPr lang="de-AT" sz="2000" dirty="0" err="1"/>
            <a:t>words</a:t>
          </a:r>
          <a:endParaRPr lang="en-US" sz="2000" dirty="0"/>
        </a:p>
      </dgm:t>
    </dgm:pt>
    <dgm:pt modelId="{D9EDB4EC-A27C-4B03-9676-228B701762A6}" type="parTrans" cxnId="{A9E136D6-D97B-4296-986A-96D6C9BB00E3}">
      <dgm:prSet/>
      <dgm:spPr/>
      <dgm:t>
        <a:bodyPr/>
        <a:lstStyle/>
        <a:p>
          <a:endParaRPr lang="en-US"/>
        </a:p>
      </dgm:t>
    </dgm:pt>
    <dgm:pt modelId="{B47DF51C-0C19-4D9D-ADD6-9D0AE970D448}" type="sibTrans" cxnId="{A9E136D6-D97B-4296-986A-96D6C9BB00E3}">
      <dgm:prSet/>
      <dgm:spPr/>
      <dgm:t>
        <a:bodyPr/>
        <a:lstStyle/>
        <a:p>
          <a:endParaRPr lang="en-US"/>
        </a:p>
      </dgm:t>
    </dgm:pt>
    <dgm:pt modelId="{802F7163-05A0-482C-9F60-822AD17EEC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2000" dirty="0"/>
            <a:t>And </a:t>
          </a:r>
          <a:r>
            <a:rPr lang="de-AT" sz="2000" dirty="0" err="1"/>
            <a:t>now</a:t>
          </a:r>
          <a:r>
            <a:rPr lang="de-AT" sz="2000" dirty="0"/>
            <a:t> </a:t>
          </a:r>
          <a:r>
            <a:rPr lang="de-AT" sz="2000" dirty="0" err="1"/>
            <a:t>be</a:t>
          </a:r>
          <a:r>
            <a:rPr lang="de-AT" sz="2000" dirty="0"/>
            <a:t> </a:t>
          </a:r>
          <a:r>
            <a:rPr lang="de-AT" sz="2000" dirty="0" err="1"/>
            <a:t>creative</a:t>
          </a:r>
          <a:r>
            <a:rPr lang="de-AT" sz="2000" dirty="0"/>
            <a:t>! Create a </a:t>
          </a:r>
          <a:r>
            <a:rPr lang="de-AT" sz="2000" dirty="0" err="1"/>
            <a:t>powerpoint-slide</a:t>
          </a:r>
          <a:r>
            <a:rPr lang="de-AT" sz="2000" dirty="0"/>
            <a:t> (like a </a:t>
          </a:r>
          <a:r>
            <a:rPr lang="de-AT" sz="2000" dirty="0" err="1"/>
            <a:t>poster</a:t>
          </a:r>
          <a:r>
            <a:rPr lang="de-AT" sz="2000" dirty="0"/>
            <a:t>) </a:t>
          </a:r>
          <a:r>
            <a:rPr lang="de-AT" sz="2000" dirty="0" err="1"/>
            <a:t>with</a:t>
          </a:r>
          <a:r>
            <a:rPr lang="de-AT" sz="2000" dirty="0"/>
            <a:t> </a:t>
          </a:r>
          <a:r>
            <a:rPr lang="de-AT" sz="2000" dirty="0" err="1"/>
            <a:t>pictures</a:t>
          </a:r>
          <a:r>
            <a:rPr lang="de-AT" sz="2000" dirty="0"/>
            <a:t> </a:t>
          </a:r>
          <a:r>
            <a:rPr lang="de-AT" sz="2000" dirty="0" err="1"/>
            <a:t>explaining</a:t>
          </a:r>
          <a:r>
            <a:rPr lang="de-AT" sz="2000" dirty="0"/>
            <a:t> </a:t>
          </a:r>
          <a:r>
            <a:rPr lang="de-AT" sz="2000" dirty="0" err="1"/>
            <a:t>your</a:t>
          </a:r>
          <a:r>
            <a:rPr lang="de-AT" sz="2000" dirty="0"/>
            <a:t> </a:t>
          </a:r>
          <a:r>
            <a:rPr lang="de-AT" sz="2000" dirty="0" err="1"/>
            <a:t>criterion‘s</a:t>
          </a:r>
          <a:r>
            <a:rPr lang="de-AT" sz="2000" dirty="0"/>
            <a:t> </a:t>
          </a:r>
          <a:r>
            <a:rPr lang="de-AT" sz="2000" dirty="0" err="1"/>
            <a:t>idea</a:t>
          </a:r>
          <a:r>
            <a:rPr lang="de-AT" sz="2000" dirty="0"/>
            <a:t>. The </a:t>
          </a:r>
          <a:r>
            <a:rPr lang="de-AT" sz="2000" dirty="0" err="1"/>
            <a:t>challenge</a:t>
          </a:r>
          <a:r>
            <a:rPr lang="de-AT" sz="2000" dirty="0"/>
            <a:t> </a:t>
          </a:r>
          <a:r>
            <a:rPr lang="de-AT" sz="2000" dirty="0" err="1"/>
            <a:t>is</a:t>
          </a:r>
          <a:r>
            <a:rPr lang="de-AT" sz="2000" dirty="0"/>
            <a:t> </a:t>
          </a:r>
          <a:r>
            <a:rPr lang="de-AT" sz="2000" dirty="0" err="1"/>
            <a:t>to</a:t>
          </a:r>
          <a:r>
            <a:rPr lang="de-AT" sz="2000" dirty="0"/>
            <a:t> find </a:t>
          </a:r>
          <a:r>
            <a:rPr lang="de-AT" sz="2000" dirty="0" err="1"/>
            <a:t>appropriate</a:t>
          </a:r>
          <a:r>
            <a:rPr lang="de-AT" sz="2000" dirty="0"/>
            <a:t> </a:t>
          </a:r>
          <a:r>
            <a:rPr lang="de-AT" sz="2000" dirty="0" err="1"/>
            <a:t>pictures</a:t>
          </a:r>
          <a:r>
            <a:rPr lang="de-AT" sz="2000" dirty="0"/>
            <a:t>. </a:t>
          </a:r>
          <a:endParaRPr lang="en-US" sz="2000" dirty="0"/>
        </a:p>
      </dgm:t>
    </dgm:pt>
    <dgm:pt modelId="{A3BA2D24-ABC1-481C-B390-44093E81F747}" type="parTrans" cxnId="{94BF1FC7-961D-4D9B-ACB6-E7A86E7C6696}">
      <dgm:prSet/>
      <dgm:spPr/>
      <dgm:t>
        <a:bodyPr/>
        <a:lstStyle/>
        <a:p>
          <a:endParaRPr lang="en-US"/>
        </a:p>
      </dgm:t>
    </dgm:pt>
    <dgm:pt modelId="{D274F5C0-D125-4FC9-8287-7F6ACE1C9916}" type="sibTrans" cxnId="{94BF1FC7-961D-4D9B-ACB6-E7A86E7C6696}">
      <dgm:prSet/>
      <dgm:spPr/>
      <dgm:t>
        <a:bodyPr/>
        <a:lstStyle/>
        <a:p>
          <a:endParaRPr lang="en-US"/>
        </a:p>
      </dgm:t>
    </dgm:pt>
    <dgm:pt modelId="{0D63441D-AE12-4416-8303-DC1B2BDF24F1}" type="pres">
      <dgm:prSet presAssocID="{7EA98230-7F0C-4D2E-A81F-94E18AD1328E}" presName="root" presStyleCnt="0">
        <dgm:presLayoutVars>
          <dgm:dir/>
          <dgm:resizeHandles val="exact"/>
        </dgm:presLayoutVars>
      </dgm:prSet>
      <dgm:spPr/>
    </dgm:pt>
    <dgm:pt modelId="{D54A580C-2CF6-417B-9551-5C1821763893}" type="pres">
      <dgm:prSet presAssocID="{C6C730DC-16EF-4823-9EF5-06CF8BC21C87}" presName="compNode" presStyleCnt="0"/>
      <dgm:spPr/>
    </dgm:pt>
    <dgm:pt modelId="{25EADE58-7BDC-4D86-8A40-8B407BF1104D}" type="pres">
      <dgm:prSet presAssocID="{C6C730DC-16EF-4823-9EF5-06CF8BC21C87}" presName="bgRect" presStyleLbl="bgShp" presStyleIdx="0" presStyleCnt="3"/>
      <dgm:spPr/>
    </dgm:pt>
    <dgm:pt modelId="{A534DCC7-4B35-4562-A80B-8D618642296F}" type="pres">
      <dgm:prSet presAssocID="{C6C730DC-16EF-4823-9EF5-06CF8BC21C87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45812D2-4F0C-453F-8DD0-2DD43E1BF3EC}" type="pres">
      <dgm:prSet presAssocID="{C6C730DC-16EF-4823-9EF5-06CF8BC21C87}" presName="spaceRect" presStyleCnt="0"/>
      <dgm:spPr/>
    </dgm:pt>
    <dgm:pt modelId="{D0E69B06-A141-4E3F-92F0-AD71C928E58B}" type="pres">
      <dgm:prSet presAssocID="{C6C730DC-16EF-4823-9EF5-06CF8BC21C87}" presName="parTx" presStyleLbl="revTx" presStyleIdx="0" presStyleCnt="3">
        <dgm:presLayoutVars>
          <dgm:chMax val="0"/>
          <dgm:chPref val="0"/>
        </dgm:presLayoutVars>
      </dgm:prSet>
      <dgm:spPr/>
    </dgm:pt>
    <dgm:pt modelId="{418E7E91-9D1A-4162-A326-4362E80B74CA}" type="pres">
      <dgm:prSet presAssocID="{12C51465-257E-46C5-9733-0D0A3038F7A7}" presName="sibTrans" presStyleCnt="0"/>
      <dgm:spPr/>
    </dgm:pt>
    <dgm:pt modelId="{8A69D351-ADF1-4D46-BA4C-C21C9EC88B52}" type="pres">
      <dgm:prSet presAssocID="{67E3F2B8-4017-418B-A232-060C3FEA1C63}" presName="compNode" presStyleCnt="0"/>
      <dgm:spPr/>
    </dgm:pt>
    <dgm:pt modelId="{20E0987A-F2F1-4A18-83F9-DBD2FAE779CE}" type="pres">
      <dgm:prSet presAssocID="{67E3F2B8-4017-418B-A232-060C3FEA1C63}" presName="bgRect" presStyleLbl="bgShp" presStyleIdx="1" presStyleCnt="3"/>
      <dgm:spPr/>
    </dgm:pt>
    <dgm:pt modelId="{C364FCD8-D02A-494E-9669-F764B44ED3ED}" type="pres">
      <dgm:prSet presAssocID="{67E3F2B8-4017-418B-A232-060C3FEA1C63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führungszeichen"/>
        </a:ext>
      </dgm:extLst>
    </dgm:pt>
    <dgm:pt modelId="{EC7158D9-2212-4CFF-B03D-D5765F68846E}" type="pres">
      <dgm:prSet presAssocID="{67E3F2B8-4017-418B-A232-060C3FEA1C63}" presName="spaceRect" presStyleCnt="0"/>
      <dgm:spPr/>
    </dgm:pt>
    <dgm:pt modelId="{6AB092C7-F2E5-49C5-989E-C1DEA1FDA0C6}" type="pres">
      <dgm:prSet presAssocID="{67E3F2B8-4017-418B-A232-060C3FEA1C63}" presName="parTx" presStyleLbl="revTx" presStyleIdx="1" presStyleCnt="3">
        <dgm:presLayoutVars>
          <dgm:chMax val="0"/>
          <dgm:chPref val="0"/>
        </dgm:presLayoutVars>
      </dgm:prSet>
      <dgm:spPr/>
    </dgm:pt>
    <dgm:pt modelId="{F11ED174-B548-41A1-8232-51BEE5EF75F9}" type="pres">
      <dgm:prSet presAssocID="{B47DF51C-0C19-4D9D-ADD6-9D0AE970D448}" presName="sibTrans" presStyleCnt="0"/>
      <dgm:spPr/>
    </dgm:pt>
    <dgm:pt modelId="{5736F9BC-77FA-458D-9F1C-24E758E80928}" type="pres">
      <dgm:prSet presAssocID="{802F7163-05A0-482C-9F60-822AD17EEC10}" presName="compNode" presStyleCnt="0"/>
      <dgm:spPr/>
    </dgm:pt>
    <dgm:pt modelId="{C844F74C-A635-4B32-A8AD-2778AC0FF8F2}" type="pres">
      <dgm:prSet presAssocID="{802F7163-05A0-482C-9F60-822AD17EEC10}" presName="bgRect" presStyleLbl="bgShp" presStyleIdx="2" presStyleCnt="3"/>
      <dgm:spPr/>
    </dgm:pt>
    <dgm:pt modelId="{CCEE6DD2-4D72-4962-B5D6-7E0E479F9BDE}" type="pres">
      <dgm:prSet presAssocID="{802F7163-05A0-482C-9F60-822AD17EEC10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4E3C1D17-9801-44E3-B852-2E0646868635}" type="pres">
      <dgm:prSet presAssocID="{802F7163-05A0-482C-9F60-822AD17EEC10}" presName="spaceRect" presStyleCnt="0"/>
      <dgm:spPr/>
    </dgm:pt>
    <dgm:pt modelId="{65EE7B85-79C6-4020-A8B1-03ACEE6E81B2}" type="pres">
      <dgm:prSet presAssocID="{802F7163-05A0-482C-9F60-822AD17EEC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A96813-E4FE-49D2-814B-C9466E0FFE71}" type="presOf" srcId="{67E3F2B8-4017-418B-A232-060C3FEA1C63}" destId="{6AB092C7-F2E5-49C5-989E-C1DEA1FDA0C6}" srcOrd="0" destOrd="0" presId="urn:microsoft.com/office/officeart/2018/2/layout/IconVerticalSolidList"/>
    <dgm:cxn modelId="{D2ADD01D-F460-4595-A8F8-549C7D6A37E9}" srcId="{7EA98230-7F0C-4D2E-A81F-94E18AD1328E}" destId="{C6C730DC-16EF-4823-9EF5-06CF8BC21C87}" srcOrd="0" destOrd="0" parTransId="{BBFC69B1-ACEA-472D-B2D6-E2136941217D}" sibTransId="{12C51465-257E-46C5-9733-0D0A3038F7A7}"/>
    <dgm:cxn modelId="{FDCFC151-4007-4ED9-9188-0FEF941C9B67}" type="presOf" srcId="{7EA98230-7F0C-4D2E-A81F-94E18AD1328E}" destId="{0D63441D-AE12-4416-8303-DC1B2BDF24F1}" srcOrd="0" destOrd="0" presId="urn:microsoft.com/office/officeart/2018/2/layout/IconVerticalSolidList"/>
    <dgm:cxn modelId="{1C2C7A59-8264-455D-B3A2-833CEE1DBEE6}" type="presOf" srcId="{802F7163-05A0-482C-9F60-822AD17EEC10}" destId="{65EE7B85-79C6-4020-A8B1-03ACEE6E81B2}" srcOrd="0" destOrd="0" presId="urn:microsoft.com/office/officeart/2018/2/layout/IconVerticalSolidList"/>
    <dgm:cxn modelId="{94BF1FC7-961D-4D9B-ACB6-E7A86E7C6696}" srcId="{7EA98230-7F0C-4D2E-A81F-94E18AD1328E}" destId="{802F7163-05A0-482C-9F60-822AD17EEC10}" srcOrd="2" destOrd="0" parTransId="{A3BA2D24-ABC1-481C-B390-44093E81F747}" sibTransId="{D274F5C0-D125-4FC9-8287-7F6ACE1C9916}"/>
    <dgm:cxn modelId="{10A732C8-75F1-4D50-8AA5-7AD1F5FCB06D}" type="presOf" srcId="{C6C730DC-16EF-4823-9EF5-06CF8BC21C87}" destId="{D0E69B06-A141-4E3F-92F0-AD71C928E58B}" srcOrd="0" destOrd="0" presId="urn:microsoft.com/office/officeart/2018/2/layout/IconVerticalSolidList"/>
    <dgm:cxn modelId="{A9E136D6-D97B-4296-986A-96D6C9BB00E3}" srcId="{7EA98230-7F0C-4D2E-A81F-94E18AD1328E}" destId="{67E3F2B8-4017-418B-A232-060C3FEA1C63}" srcOrd="1" destOrd="0" parTransId="{D9EDB4EC-A27C-4B03-9676-228B701762A6}" sibTransId="{B47DF51C-0C19-4D9D-ADD6-9D0AE970D448}"/>
    <dgm:cxn modelId="{EC1AEF6E-81F8-4340-B0C2-44B07EBC8F08}" type="presParOf" srcId="{0D63441D-AE12-4416-8303-DC1B2BDF24F1}" destId="{D54A580C-2CF6-417B-9551-5C1821763893}" srcOrd="0" destOrd="0" presId="urn:microsoft.com/office/officeart/2018/2/layout/IconVerticalSolidList"/>
    <dgm:cxn modelId="{649DA519-FA53-4BB8-93E8-6CF322436999}" type="presParOf" srcId="{D54A580C-2CF6-417B-9551-5C1821763893}" destId="{25EADE58-7BDC-4D86-8A40-8B407BF1104D}" srcOrd="0" destOrd="0" presId="urn:microsoft.com/office/officeart/2018/2/layout/IconVerticalSolidList"/>
    <dgm:cxn modelId="{0C483B19-EEEC-42AC-B191-C176CFC236E1}" type="presParOf" srcId="{D54A580C-2CF6-417B-9551-5C1821763893}" destId="{A534DCC7-4B35-4562-A80B-8D618642296F}" srcOrd="1" destOrd="0" presId="urn:microsoft.com/office/officeart/2018/2/layout/IconVerticalSolidList"/>
    <dgm:cxn modelId="{83DCF82A-DFD2-4B26-B22F-F2E93E0C77B1}" type="presParOf" srcId="{D54A580C-2CF6-417B-9551-5C1821763893}" destId="{F45812D2-4F0C-453F-8DD0-2DD43E1BF3EC}" srcOrd="2" destOrd="0" presId="urn:microsoft.com/office/officeart/2018/2/layout/IconVerticalSolidList"/>
    <dgm:cxn modelId="{CE87EA54-3575-4F09-9400-1B4AB588AC4D}" type="presParOf" srcId="{D54A580C-2CF6-417B-9551-5C1821763893}" destId="{D0E69B06-A141-4E3F-92F0-AD71C928E58B}" srcOrd="3" destOrd="0" presId="urn:microsoft.com/office/officeart/2018/2/layout/IconVerticalSolidList"/>
    <dgm:cxn modelId="{FEB44372-FD87-414C-A8F6-54984F57C80A}" type="presParOf" srcId="{0D63441D-AE12-4416-8303-DC1B2BDF24F1}" destId="{418E7E91-9D1A-4162-A326-4362E80B74CA}" srcOrd="1" destOrd="0" presId="urn:microsoft.com/office/officeart/2018/2/layout/IconVerticalSolidList"/>
    <dgm:cxn modelId="{82D0D617-2BE4-459E-9A79-2C10298E8177}" type="presParOf" srcId="{0D63441D-AE12-4416-8303-DC1B2BDF24F1}" destId="{8A69D351-ADF1-4D46-BA4C-C21C9EC88B52}" srcOrd="2" destOrd="0" presId="urn:microsoft.com/office/officeart/2018/2/layout/IconVerticalSolidList"/>
    <dgm:cxn modelId="{DFB1148A-98A8-4746-B235-922917DCC91F}" type="presParOf" srcId="{8A69D351-ADF1-4D46-BA4C-C21C9EC88B52}" destId="{20E0987A-F2F1-4A18-83F9-DBD2FAE779CE}" srcOrd="0" destOrd="0" presId="urn:microsoft.com/office/officeart/2018/2/layout/IconVerticalSolidList"/>
    <dgm:cxn modelId="{542132CC-B6E1-4811-AED3-A8626652DD26}" type="presParOf" srcId="{8A69D351-ADF1-4D46-BA4C-C21C9EC88B52}" destId="{C364FCD8-D02A-494E-9669-F764B44ED3ED}" srcOrd="1" destOrd="0" presId="urn:microsoft.com/office/officeart/2018/2/layout/IconVerticalSolidList"/>
    <dgm:cxn modelId="{26D69625-CB59-43E2-977C-C5E8268370E3}" type="presParOf" srcId="{8A69D351-ADF1-4D46-BA4C-C21C9EC88B52}" destId="{EC7158D9-2212-4CFF-B03D-D5765F68846E}" srcOrd="2" destOrd="0" presId="urn:microsoft.com/office/officeart/2018/2/layout/IconVerticalSolidList"/>
    <dgm:cxn modelId="{532BC7C8-7C76-4991-97A6-900107E76A8F}" type="presParOf" srcId="{8A69D351-ADF1-4D46-BA4C-C21C9EC88B52}" destId="{6AB092C7-F2E5-49C5-989E-C1DEA1FDA0C6}" srcOrd="3" destOrd="0" presId="urn:microsoft.com/office/officeart/2018/2/layout/IconVerticalSolidList"/>
    <dgm:cxn modelId="{95D2DB57-6E41-4091-8144-4CE25D671550}" type="presParOf" srcId="{0D63441D-AE12-4416-8303-DC1B2BDF24F1}" destId="{F11ED174-B548-41A1-8232-51BEE5EF75F9}" srcOrd="3" destOrd="0" presId="urn:microsoft.com/office/officeart/2018/2/layout/IconVerticalSolidList"/>
    <dgm:cxn modelId="{CFBF9F61-09B5-45B5-BF26-C43AE4299C0A}" type="presParOf" srcId="{0D63441D-AE12-4416-8303-DC1B2BDF24F1}" destId="{5736F9BC-77FA-458D-9F1C-24E758E80928}" srcOrd="4" destOrd="0" presId="urn:microsoft.com/office/officeart/2018/2/layout/IconVerticalSolidList"/>
    <dgm:cxn modelId="{9C0B08C0-6032-4F4C-834B-E71F86501334}" type="presParOf" srcId="{5736F9BC-77FA-458D-9F1C-24E758E80928}" destId="{C844F74C-A635-4B32-A8AD-2778AC0FF8F2}" srcOrd="0" destOrd="0" presId="urn:microsoft.com/office/officeart/2018/2/layout/IconVerticalSolidList"/>
    <dgm:cxn modelId="{B3764DCB-8399-4C91-B625-2DB74A9560D5}" type="presParOf" srcId="{5736F9BC-77FA-458D-9F1C-24E758E80928}" destId="{CCEE6DD2-4D72-4962-B5D6-7E0E479F9BDE}" srcOrd="1" destOrd="0" presId="urn:microsoft.com/office/officeart/2018/2/layout/IconVerticalSolidList"/>
    <dgm:cxn modelId="{A78A8991-305C-457B-993A-0FDEB2ACE174}" type="presParOf" srcId="{5736F9BC-77FA-458D-9F1C-24E758E80928}" destId="{4E3C1D17-9801-44E3-B852-2E0646868635}" srcOrd="2" destOrd="0" presId="urn:microsoft.com/office/officeart/2018/2/layout/IconVerticalSolidList"/>
    <dgm:cxn modelId="{D20F3A1F-4CDB-44F3-BFB9-A1F3E82C65B8}" type="presParOf" srcId="{5736F9BC-77FA-458D-9F1C-24E758E80928}" destId="{65EE7B85-79C6-4020-A8B1-03ACEE6E81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ADE58-7BDC-4D86-8A40-8B407BF1104D}">
      <dsp:nvSpPr>
        <dsp:cNvPr id="0" name=""/>
        <dsp:cNvSpPr/>
      </dsp:nvSpPr>
      <dsp:spPr>
        <a:xfrm>
          <a:off x="0" y="2655"/>
          <a:ext cx="10515600" cy="1194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DCC7-4B35-4562-A80B-8D618642296F}">
      <dsp:nvSpPr>
        <dsp:cNvPr id="0" name=""/>
        <dsp:cNvSpPr/>
      </dsp:nvSpPr>
      <dsp:spPr>
        <a:xfrm>
          <a:off x="361351" y="271429"/>
          <a:ext cx="657645" cy="6570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69B06-A141-4E3F-92F0-AD71C928E58B}">
      <dsp:nvSpPr>
        <dsp:cNvPr id="0" name=""/>
        <dsp:cNvSpPr/>
      </dsp:nvSpPr>
      <dsp:spPr>
        <a:xfrm>
          <a:off x="1380348" y="2655"/>
          <a:ext cx="8939599" cy="127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448" tIns="134448" rIns="134448" bIns="1344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Use </a:t>
          </a:r>
          <a:r>
            <a:rPr lang="de-AT" sz="2000" kern="1200" dirty="0" err="1"/>
            <a:t>the</a:t>
          </a:r>
          <a:r>
            <a:rPr lang="de-AT" sz="2000" kern="1200" dirty="0"/>
            <a:t> </a:t>
          </a:r>
          <a:r>
            <a:rPr lang="de-AT" sz="2000" kern="1200" dirty="0" err="1"/>
            <a:t>text</a:t>
          </a:r>
          <a:r>
            <a:rPr lang="de-AT" sz="2000" kern="1200" dirty="0"/>
            <a:t> „Market Segmentation </a:t>
          </a:r>
          <a:r>
            <a:rPr lang="de-AT" sz="2000" kern="1200" dirty="0" err="1"/>
            <a:t>Criteria</a:t>
          </a:r>
          <a:r>
            <a:rPr lang="de-AT" sz="2000" kern="1200" dirty="0"/>
            <a:t> and </a:t>
          </a:r>
          <a:r>
            <a:rPr lang="de-AT" sz="2000" kern="1200" dirty="0" err="1"/>
            <a:t>Approaches</a:t>
          </a:r>
          <a:r>
            <a:rPr lang="de-AT" sz="2000" kern="1200" dirty="0"/>
            <a:t>“. </a:t>
          </a:r>
          <a:r>
            <a:rPr lang="de-AT" sz="2000" kern="1200" dirty="0" err="1"/>
            <a:t>Choose</a:t>
          </a:r>
          <a:r>
            <a:rPr lang="de-AT" sz="2000" kern="1200" dirty="0"/>
            <a:t> </a:t>
          </a:r>
          <a:r>
            <a:rPr lang="de-AT" sz="2000" kern="1200" dirty="0" err="1"/>
            <a:t>one</a:t>
          </a:r>
          <a:r>
            <a:rPr lang="de-AT" sz="2000" kern="1200" dirty="0"/>
            <a:t> </a:t>
          </a:r>
          <a:r>
            <a:rPr lang="de-AT" sz="2000" kern="1200" dirty="0" err="1"/>
            <a:t>criterion</a:t>
          </a:r>
          <a:r>
            <a:rPr lang="de-AT" sz="2000" kern="1200" dirty="0"/>
            <a:t> and </a:t>
          </a:r>
          <a:r>
            <a:rPr lang="de-AT" sz="2000" kern="1200" dirty="0" err="1"/>
            <a:t>read</a:t>
          </a:r>
          <a:r>
            <a:rPr lang="de-AT" sz="2000" kern="1200" dirty="0"/>
            <a:t> </a:t>
          </a:r>
          <a:r>
            <a:rPr lang="de-AT" sz="2000" kern="1200" dirty="0" err="1"/>
            <a:t>the</a:t>
          </a:r>
          <a:r>
            <a:rPr lang="de-AT" sz="2000" kern="1200" dirty="0"/>
            <a:t> </a:t>
          </a:r>
          <a:r>
            <a:rPr lang="de-AT" sz="2000" kern="1200" dirty="0" err="1"/>
            <a:t>explanation</a:t>
          </a:r>
          <a:r>
            <a:rPr lang="de-AT" sz="2000" kern="1200" dirty="0"/>
            <a:t>.</a:t>
          </a:r>
          <a:endParaRPr lang="en-US" sz="2000" kern="1200" dirty="0"/>
        </a:p>
      </dsp:txBody>
      <dsp:txXfrm>
        <a:off x="1380348" y="2655"/>
        <a:ext cx="8939599" cy="1270377"/>
      </dsp:txXfrm>
    </dsp:sp>
    <dsp:sp modelId="{20E0987A-F2F1-4A18-83F9-DBD2FAE779CE}">
      <dsp:nvSpPr>
        <dsp:cNvPr id="0" name=""/>
        <dsp:cNvSpPr/>
      </dsp:nvSpPr>
      <dsp:spPr>
        <a:xfrm>
          <a:off x="0" y="1540480"/>
          <a:ext cx="10515600" cy="1194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4FCD8-D02A-494E-9669-F764B44ED3ED}">
      <dsp:nvSpPr>
        <dsp:cNvPr id="0" name=""/>
        <dsp:cNvSpPr/>
      </dsp:nvSpPr>
      <dsp:spPr>
        <a:xfrm>
          <a:off x="361351" y="1809254"/>
          <a:ext cx="657645" cy="6570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092C7-F2E5-49C5-989E-C1DEA1FDA0C6}">
      <dsp:nvSpPr>
        <dsp:cNvPr id="0" name=""/>
        <dsp:cNvSpPr/>
      </dsp:nvSpPr>
      <dsp:spPr>
        <a:xfrm>
          <a:off x="1380348" y="1540480"/>
          <a:ext cx="8939599" cy="127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448" tIns="134448" rIns="134448" bIns="1344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Use </a:t>
          </a:r>
          <a:r>
            <a:rPr lang="de-AT" sz="2000" kern="1200" dirty="0" err="1"/>
            <a:t>the</a:t>
          </a:r>
          <a:r>
            <a:rPr lang="de-AT" sz="2000" kern="1200" dirty="0"/>
            <a:t> </a:t>
          </a:r>
          <a:r>
            <a:rPr lang="de-AT" sz="2000" kern="1200" dirty="0" err="1"/>
            <a:t>clilstore</a:t>
          </a:r>
          <a:r>
            <a:rPr lang="de-AT" sz="2000" kern="1200" dirty="0"/>
            <a:t>-link </a:t>
          </a:r>
          <a:r>
            <a:rPr lang="de-AT" sz="2000" kern="1200" dirty="0" err="1"/>
            <a:t>to</a:t>
          </a:r>
          <a:r>
            <a:rPr lang="de-AT" sz="2000" kern="1200" dirty="0"/>
            <a:t> </a:t>
          </a:r>
          <a:r>
            <a:rPr lang="de-AT" sz="2000" kern="1200" dirty="0" err="1"/>
            <a:t>get</a:t>
          </a:r>
          <a:r>
            <a:rPr lang="de-AT" sz="2000" kern="1200" dirty="0"/>
            <a:t> </a:t>
          </a:r>
          <a:r>
            <a:rPr lang="de-AT" sz="2000" kern="1200" dirty="0" err="1"/>
            <a:t>some</a:t>
          </a:r>
          <a:r>
            <a:rPr lang="de-AT" sz="2000" kern="1200" dirty="0"/>
            <a:t> support </a:t>
          </a:r>
          <a:r>
            <a:rPr lang="de-AT" sz="2000" kern="1200" dirty="0" err="1"/>
            <a:t>when</a:t>
          </a:r>
          <a:r>
            <a:rPr lang="de-AT" sz="2000" kern="1200" dirty="0"/>
            <a:t> </a:t>
          </a:r>
          <a:r>
            <a:rPr lang="de-AT" sz="2000" kern="1200" dirty="0" err="1"/>
            <a:t>reading</a:t>
          </a:r>
          <a:r>
            <a:rPr lang="de-AT" sz="2000" kern="1200" dirty="0"/>
            <a:t> </a:t>
          </a:r>
          <a:r>
            <a:rPr lang="de-AT" sz="2000" kern="1200" dirty="0" err="1"/>
            <a:t>the</a:t>
          </a:r>
          <a:r>
            <a:rPr lang="de-AT" sz="2000" kern="1200" dirty="0"/>
            <a:t> </a:t>
          </a:r>
          <a:r>
            <a:rPr lang="de-AT" sz="2000" kern="1200" dirty="0" err="1"/>
            <a:t>text</a:t>
          </a:r>
          <a:r>
            <a:rPr lang="de-AT" sz="2000" kern="1200" dirty="0"/>
            <a:t>. </a:t>
          </a:r>
          <a:r>
            <a:rPr lang="en-GB" sz="1600" kern="1200" dirty="0">
              <a:hlinkClick xmlns:r="http://schemas.openxmlformats.org/officeDocument/2006/relationships" r:id="rId5"/>
            </a:rPr>
            <a:t>https://multidict.net/wordlink/?navsize=1&amp;sl=de&amp;url=https://multidict.net/clilstore/page.php?id=8005{and}user=Monika25</a:t>
          </a:r>
          <a:r>
            <a:rPr lang="en-GB" sz="1600" kern="1200" dirty="0"/>
            <a:t> </a:t>
          </a:r>
          <a:r>
            <a:rPr lang="de-AT" sz="1600" kern="1200" dirty="0"/>
            <a:t> </a:t>
          </a:r>
          <a:endParaRPr lang="de-AT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Do </a:t>
          </a:r>
          <a:r>
            <a:rPr lang="de-AT" sz="2000" kern="1200" dirty="0" err="1"/>
            <a:t>some</a:t>
          </a:r>
          <a:r>
            <a:rPr lang="de-AT" sz="2000" kern="1200" dirty="0"/>
            <a:t> </a:t>
          </a:r>
          <a:r>
            <a:rPr lang="de-AT" sz="2000" kern="1200" dirty="0" err="1"/>
            <a:t>vocabulary</a:t>
          </a:r>
          <a:r>
            <a:rPr lang="de-AT" sz="2000" kern="1200" dirty="0"/>
            <a:t> </a:t>
          </a:r>
          <a:r>
            <a:rPr lang="de-AT" sz="2000" kern="1200" dirty="0" err="1"/>
            <a:t>work</a:t>
          </a:r>
          <a:r>
            <a:rPr lang="de-AT" sz="2000" kern="1200" dirty="0"/>
            <a:t> and </a:t>
          </a:r>
          <a:r>
            <a:rPr lang="de-AT" sz="2000" kern="1200" dirty="0" err="1"/>
            <a:t>make</a:t>
          </a:r>
          <a:r>
            <a:rPr lang="de-AT" sz="2000" kern="1200" dirty="0"/>
            <a:t> a </a:t>
          </a:r>
          <a:r>
            <a:rPr lang="de-AT" sz="2000" kern="1200" dirty="0" err="1"/>
            <a:t>vocabulary</a:t>
          </a:r>
          <a:r>
            <a:rPr lang="de-AT" sz="2000" kern="1200" dirty="0"/>
            <a:t> </a:t>
          </a:r>
          <a:r>
            <a:rPr lang="de-AT" sz="2000" kern="1200" dirty="0" err="1"/>
            <a:t>list</a:t>
          </a:r>
          <a:r>
            <a:rPr lang="de-AT" sz="2000" kern="1200" dirty="0"/>
            <a:t> </a:t>
          </a:r>
          <a:r>
            <a:rPr lang="de-AT" sz="2000" kern="1200" dirty="0" err="1"/>
            <a:t>with</a:t>
          </a:r>
          <a:r>
            <a:rPr lang="de-AT" sz="2000" kern="1200" dirty="0"/>
            <a:t> </a:t>
          </a:r>
          <a:r>
            <a:rPr lang="de-AT" sz="2000" kern="1200" dirty="0" err="1"/>
            <a:t>new</a:t>
          </a:r>
          <a:r>
            <a:rPr lang="de-AT" sz="2000" kern="1200" dirty="0"/>
            <a:t> </a:t>
          </a:r>
          <a:r>
            <a:rPr lang="de-AT" sz="2000" kern="1200" dirty="0" err="1"/>
            <a:t>words</a:t>
          </a:r>
          <a:endParaRPr lang="en-US" sz="2000" kern="1200" dirty="0"/>
        </a:p>
      </dsp:txBody>
      <dsp:txXfrm>
        <a:off x="1380348" y="1540480"/>
        <a:ext cx="8939599" cy="1270377"/>
      </dsp:txXfrm>
    </dsp:sp>
    <dsp:sp modelId="{C844F74C-A635-4B32-A8AD-2778AC0FF8F2}">
      <dsp:nvSpPr>
        <dsp:cNvPr id="0" name=""/>
        <dsp:cNvSpPr/>
      </dsp:nvSpPr>
      <dsp:spPr>
        <a:xfrm>
          <a:off x="0" y="3078305"/>
          <a:ext cx="10515600" cy="11945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E6DD2-4D72-4962-B5D6-7E0E479F9BDE}">
      <dsp:nvSpPr>
        <dsp:cNvPr id="0" name=""/>
        <dsp:cNvSpPr/>
      </dsp:nvSpPr>
      <dsp:spPr>
        <a:xfrm>
          <a:off x="361351" y="3347079"/>
          <a:ext cx="657645" cy="65700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E7B85-79C6-4020-A8B1-03ACEE6E81B2}">
      <dsp:nvSpPr>
        <dsp:cNvPr id="0" name=""/>
        <dsp:cNvSpPr/>
      </dsp:nvSpPr>
      <dsp:spPr>
        <a:xfrm>
          <a:off x="1380348" y="3078305"/>
          <a:ext cx="8939599" cy="127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448" tIns="134448" rIns="134448" bIns="1344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And </a:t>
          </a:r>
          <a:r>
            <a:rPr lang="de-AT" sz="2000" kern="1200" dirty="0" err="1"/>
            <a:t>now</a:t>
          </a:r>
          <a:r>
            <a:rPr lang="de-AT" sz="2000" kern="1200" dirty="0"/>
            <a:t> </a:t>
          </a:r>
          <a:r>
            <a:rPr lang="de-AT" sz="2000" kern="1200" dirty="0" err="1"/>
            <a:t>be</a:t>
          </a:r>
          <a:r>
            <a:rPr lang="de-AT" sz="2000" kern="1200" dirty="0"/>
            <a:t> </a:t>
          </a:r>
          <a:r>
            <a:rPr lang="de-AT" sz="2000" kern="1200" dirty="0" err="1"/>
            <a:t>creative</a:t>
          </a:r>
          <a:r>
            <a:rPr lang="de-AT" sz="2000" kern="1200" dirty="0"/>
            <a:t>! Create a </a:t>
          </a:r>
          <a:r>
            <a:rPr lang="de-AT" sz="2000" kern="1200" dirty="0" err="1"/>
            <a:t>powerpoint-slide</a:t>
          </a:r>
          <a:r>
            <a:rPr lang="de-AT" sz="2000" kern="1200" dirty="0"/>
            <a:t> (like a </a:t>
          </a:r>
          <a:r>
            <a:rPr lang="de-AT" sz="2000" kern="1200" dirty="0" err="1"/>
            <a:t>poster</a:t>
          </a:r>
          <a:r>
            <a:rPr lang="de-AT" sz="2000" kern="1200" dirty="0"/>
            <a:t>) </a:t>
          </a:r>
          <a:r>
            <a:rPr lang="de-AT" sz="2000" kern="1200" dirty="0" err="1"/>
            <a:t>with</a:t>
          </a:r>
          <a:r>
            <a:rPr lang="de-AT" sz="2000" kern="1200" dirty="0"/>
            <a:t> </a:t>
          </a:r>
          <a:r>
            <a:rPr lang="de-AT" sz="2000" kern="1200" dirty="0" err="1"/>
            <a:t>pictures</a:t>
          </a:r>
          <a:r>
            <a:rPr lang="de-AT" sz="2000" kern="1200" dirty="0"/>
            <a:t> </a:t>
          </a:r>
          <a:r>
            <a:rPr lang="de-AT" sz="2000" kern="1200" dirty="0" err="1"/>
            <a:t>explaining</a:t>
          </a:r>
          <a:r>
            <a:rPr lang="de-AT" sz="2000" kern="1200" dirty="0"/>
            <a:t> </a:t>
          </a:r>
          <a:r>
            <a:rPr lang="de-AT" sz="2000" kern="1200" dirty="0" err="1"/>
            <a:t>your</a:t>
          </a:r>
          <a:r>
            <a:rPr lang="de-AT" sz="2000" kern="1200" dirty="0"/>
            <a:t> </a:t>
          </a:r>
          <a:r>
            <a:rPr lang="de-AT" sz="2000" kern="1200" dirty="0" err="1"/>
            <a:t>criterion‘s</a:t>
          </a:r>
          <a:r>
            <a:rPr lang="de-AT" sz="2000" kern="1200" dirty="0"/>
            <a:t> </a:t>
          </a:r>
          <a:r>
            <a:rPr lang="de-AT" sz="2000" kern="1200" dirty="0" err="1"/>
            <a:t>idea</a:t>
          </a:r>
          <a:r>
            <a:rPr lang="de-AT" sz="2000" kern="1200" dirty="0"/>
            <a:t>. The </a:t>
          </a:r>
          <a:r>
            <a:rPr lang="de-AT" sz="2000" kern="1200" dirty="0" err="1"/>
            <a:t>challenge</a:t>
          </a:r>
          <a:r>
            <a:rPr lang="de-AT" sz="2000" kern="1200" dirty="0"/>
            <a:t> </a:t>
          </a:r>
          <a:r>
            <a:rPr lang="de-AT" sz="2000" kern="1200" dirty="0" err="1"/>
            <a:t>is</a:t>
          </a:r>
          <a:r>
            <a:rPr lang="de-AT" sz="2000" kern="1200" dirty="0"/>
            <a:t> </a:t>
          </a:r>
          <a:r>
            <a:rPr lang="de-AT" sz="2000" kern="1200" dirty="0" err="1"/>
            <a:t>to</a:t>
          </a:r>
          <a:r>
            <a:rPr lang="de-AT" sz="2000" kern="1200" dirty="0"/>
            <a:t> find </a:t>
          </a:r>
          <a:r>
            <a:rPr lang="de-AT" sz="2000" kern="1200" dirty="0" err="1"/>
            <a:t>appropriate</a:t>
          </a:r>
          <a:r>
            <a:rPr lang="de-AT" sz="2000" kern="1200" dirty="0"/>
            <a:t> </a:t>
          </a:r>
          <a:r>
            <a:rPr lang="de-AT" sz="2000" kern="1200" dirty="0" err="1"/>
            <a:t>pictures</a:t>
          </a:r>
          <a:r>
            <a:rPr lang="de-AT" sz="2000" kern="1200" dirty="0"/>
            <a:t>. </a:t>
          </a:r>
          <a:endParaRPr lang="en-US" sz="2000" kern="1200" dirty="0"/>
        </a:p>
      </dsp:txBody>
      <dsp:txXfrm>
        <a:off x="1380348" y="3078305"/>
        <a:ext cx="8939599" cy="127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EA97B-3A26-4C3A-8BF6-CF1538493E37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7EFA-F7FE-425B-ACC0-39C031A651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061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2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2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4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7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8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82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3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4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83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0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6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D898-B079-4B2C-8309-05BC61A9846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23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FEFEA-64A2-1474-04A5-E9584198A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DE9E26-928E-A624-8A9B-52B83E821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397EBF-97BA-2D56-4129-88A7B1E0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B8831A-1968-8273-B511-6B56627D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E42D7-2392-DEA1-C0CD-7A5B7019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7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C24C1-3E2F-3D39-DBCE-4915D982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9C310-A3AD-4EB0-D84B-BC04D24FD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C935B1-78FB-0464-2623-A77941DA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92DA8E-744A-A55B-4D23-06364F8F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8CE410-5F2E-CC8D-DD2C-D8F64F90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1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0F0D63-FB3F-6658-9BE0-D56F68DFD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77BB02-0D2B-3CD6-26E9-077AF1035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37F27E-148C-668C-AD66-D836E787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27DD5-846A-E979-3EE1-2B1C3C85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DF5630-7C11-8594-1661-F6F00386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207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5D9BA-20C4-4955-819A-CDFD04816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084CF-FC41-42C5-B87E-A428F0EC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857E30-C2E3-412B-8D4A-7A0A5187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550E3-6A52-493E-A3A1-3EF62DB8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17D3C-2416-4DC7-B463-EB2BAADF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413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9D419-9247-428D-83CB-83C32CB3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36BDF5-2295-46EA-8D31-C3476C4D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4675BE-B3D8-4EFF-AE6C-3C3CC556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0A75A4-7731-4CBD-A633-5B5A2EAD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04866-FE0B-4B96-B91F-5D3FD2FD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76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9F5DF-373D-44B7-83ED-1FB509E1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65ECC5-E22D-4731-A889-BFC7F372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715B1E-0200-4DCF-A82F-CAC43E1E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95B37B-FB7A-4C50-A09A-3461DFFB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81739D-B68C-4C73-83BB-F28108AD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30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A5A66-8F15-4897-8AF3-48B180F4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65FE94-F474-4D08-8F4C-2FE32222B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DC641-A244-48D8-A97C-82CDFCC63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4B71FA-B827-4AFC-B6BF-DDB7C09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AA2950-7735-4E28-9F34-284FEF09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993EC0-A3DA-4B1C-8BB6-517F293E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789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F36C8-E5CE-426D-B0DE-843557AC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76E434-9917-4AB0-91A3-AB911409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7690F8-8BA7-4156-AF1A-26389EE00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9B3F08-BEB8-4283-986E-E1B320F05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FA78C6-8CBF-4974-995B-358931E02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DAB1FE-2611-4E48-8253-51532B5A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567A10-EBDA-4EE8-89C5-051F8359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47542B-FB1F-47AA-8993-60D833A1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63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225C7-8D5E-42F7-8049-72B16C17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E3F2A0-AD2A-44C5-BFDC-9DFDE0C2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3898FC-7E9F-48A5-8A42-2904EB0A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FEF20A-8B34-419C-85B9-2D769601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088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80710E-5EE3-4EE1-A385-92A5D00F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2A82D3-6A10-4C95-A26D-3710FC7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F6AE56-4700-4694-BE9C-3289DFF3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45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39335-D81A-4BDD-AEA2-9F559714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946F0A-0BCB-42E8-BF23-EE91B2E3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1917FF-F120-4D30-AEDA-81336957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377BE-3338-49C3-BBB6-B72A6C78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76550-1D35-4354-ABDB-CB9D917E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FA067E-6B31-42D1-918F-7CEB3E23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83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9B5F7-4FFB-854F-38E2-2B30A182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1C5BE-B3A2-8AF2-14A1-35FFA1AE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3E8BB9-3C67-BE6C-A6A4-A46CB930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EB23E0-F6A7-08DC-5B2F-178836EF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CEC89-72D2-DF45-1E48-4A00BAAB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8187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67DAE-50E0-442A-8C80-C75157E6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806C70-F301-4C77-80FD-34DADF3D7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53D73F-188B-4C59-9C22-391CA05E7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6CC34B-0630-4FD4-9CD5-7A54E3BC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274410-9021-4C7D-BACF-C159558E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EF208D-F34F-42A1-8EA5-5FCF2136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6853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4E6DC-F4A4-4DB6-A86F-E4522722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D31D12-4574-4392-992E-44B2662D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115546-B36A-4061-9167-F4FB6DD9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6B5438-B36E-49E8-950A-3CDEA73F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EDA09-4457-451A-A3D2-35E6A0D4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5500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42A120-6FBA-4198-A4C4-4791782DF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FDE209-96E7-49E3-9D04-6415A5287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08E6B-19E5-4974-899C-4E4CC092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FA15-9E24-4252-B1D2-71574D1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A8855-6548-4E44-AADD-28404377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49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D9184-2611-B004-7F98-150F6273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3A02AB-607E-E1B3-452E-91465EF1E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2171CF-A650-6190-22DB-DDAD3AB6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E44163-5C83-DD36-484C-F2BE6668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DDAA4A-3DA6-43FA-870F-1E185F93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22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4DE73-9C49-7EB0-BC7C-6E0A2824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BFBCE-7360-192F-DCCE-B951DE72C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8C97E8-0411-E474-CBFE-11272D32C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5AFA7C-EACB-B79A-3CD9-0622EF4D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6BDDE0-A5DB-D985-02B3-2D4CD471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646AA9-CEE2-E645-03E2-D80D01F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543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7E5E5-1A2F-A818-DF6C-27ACAF8F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922CE3-233C-D86C-6544-FF4021E4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A1A526-04D1-2A83-D1E6-25AA1855F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FDBDFF-5035-3E4D-682C-7ABB22D9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5220D5-91EC-3DE2-771F-BBD49AC2A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8B309F-42CD-2567-372C-C352ADF3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4B6DF0-9C08-1555-F6ED-CB74552D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03F593-1024-A9DB-00EE-80EE85BB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49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98D69-9A47-99D2-71AD-1C546D4E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C4CF1E-F83D-7F13-3D77-3C60C99E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20B246-113D-08F6-B4F7-EA6FAD39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B9105E-A308-71FF-6AC6-1DC1CCE7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01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A44FB3-6C68-7607-B3EE-CC13B945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BDA0A-7A1F-C1A7-3C12-1FF72489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A21F3A-E4A9-E8CC-5630-2EB7D12C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033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379CF-2138-9433-27AA-FAE4FBDC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BA7C8F-3EC2-5A9F-FAF0-57984E23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C37ADC-522D-6187-D1B1-B1CBF4FF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38470D-CF38-1F3B-1BEC-BA2F9B32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BAFDF9-4CFA-881E-E90E-2EC8E334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843F3A-1698-2668-041E-1E65880B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70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07C1D-CE25-CB6D-F65F-DB7C3DCF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00BFE1-5A81-A504-D741-3E9614CE4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826AE4-3364-56FE-8ACB-E9AA249D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17CF11-E92F-CA51-3066-24761E66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4CD1EB-9C1D-26C7-EBEE-23076069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B034EF-1957-9594-C9EB-813E6F6F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591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7BFE46-9D52-3925-B5D9-34741FD1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7CAE81-1837-BFAD-D1E9-30123096C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33A8A4-3C45-659A-B926-32CD56272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9645-23A3-4BC6-A377-4864F7988EA6}" type="datetimeFigureOut">
              <a:rPr lang="de-AT" smtClean="0"/>
              <a:t>03.07.2023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29BE7-804D-09D0-9AAA-6701FA6EC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12B05-AF31-9842-8FB6-91C396E7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1CF6-60D2-472A-8B48-5A3F2053AE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618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A1A933-DD8A-4DF5-82BA-11604BDF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9DB8FC-6E37-4B64-8E37-45BC5FEDA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F20F2-82DA-4A97-B0BF-220114AC3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7/3/2023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281D5B-6056-4D65-828A-7932F843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B96A0-4556-4A70-9884-C3EF94F8C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8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fafhq9k1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W1kw5xK1C30?feature=oembed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3" Type="http://schemas.openxmlformats.org/officeDocument/2006/relationships/slide" Target="slide16.xm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ommons.wikimedia.org/wiki/File:Dice-1-b.svg" TargetMode="External"/><Relationship Id="rId11" Type="http://schemas.openxmlformats.org/officeDocument/2006/relationships/slide" Target="slide10.xml"/><Relationship Id="rId5" Type="http://schemas.openxmlformats.org/officeDocument/2006/relationships/image" Target="../media/image13.svg"/><Relationship Id="rId15" Type="http://schemas.openxmlformats.org/officeDocument/2006/relationships/slide" Target="slide14.xml"/><Relationship Id="rId10" Type="http://schemas.openxmlformats.org/officeDocument/2006/relationships/hyperlink" Target="https://pixabay.com/en/cube-one-two-three-four-five-six-335026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8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arget Audience">
            <a:extLst>
              <a:ext uri="{FF2B5EF4-FFF2-40B4-BE49-F238E27FC236}">
                <a16:creationId xmlns:a16="http://schemas.microsoft.com/office/drawing/2014/main" id="{D0D27356-5EA8-C08F-9084-9CAF8EBE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9E236E-39F0-B74C-E694-E08C5866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de-DE" sz="6600">
                <a:solidFill>
                  <a:srgbClr val="FFFFFF"/>
                </a:solidFill>
              </a:rPr>
              <a:t>Market-Segmentation</a:t>
            </a:r>
            <a:endParaRPr lang="de-AT" sz="6600">
              <a:solidFill>
                <a:srgbClr val="FFFFFF"/>
              </a:solidFill>
            </a:endParaRP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093587" y="1061106"/>
            <a:ext cx="5029199" cy="4392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demographic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segmentation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913" y="5312635"/>
            <a:ext cx="819150" cy="809625"/>
          </a:xfrm>
          <a:prstGeom prst="rect">
            <a:avLst/>
          </a:prstGeom>
        </p:spPr>
      </p:pic>
      <p:pic>
        <p:nvPicPr>
          <p:cNvPr id="12" name="Grafik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897" y="3837447"/>
            <a:ext cx="1218490" cy="10751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4541" y="4503010"/>
            <a:ext cx="762000" cy="8096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2729" y="5250396"/>
            <a:ext cx="781050" cy="7905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4854" y="4093435"/>
            <a:ext cx="752475" cy="8191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2066" y="4826534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70450" y="1226077"/>
            <a:ext cx="4747394" cy="39159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psychographic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segmentation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16" y="5840946"/>
            <a:ext cx="819150" cy="8096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699" y="4665316"/>
            <a:ext cx="809625" cy="714375"/>
          </a:xfrm>
          <a:prstGeom prst="rect">
            <a:avLst/>
          </a:prstGeom>
        </p:spPr>
      </p:pic>
      <p:pic>
        <p:nvPicPr>
          <p:cNvPr id="13" name="Grafik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770" y="3739793"/>
            <a:ext cx="1156754" cy="122905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2581" y="5060250"/>
            <a:ext cx="781050" cy="7905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4049" y="5379691"/>
            <a:ext cx="752475" cy="8191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2066" y="4826534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048976" y="1245404"/>
            <a:ext cx="4540429" cy="39159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behavioural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segmentation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110" y="5126571"/>
            <a:ext cx="819150" cy="8096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985" y="4138903"/>
            <a:ext cx="809625" cy="7143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685" y="4043653"/>
            <a:ext cx="762000" cy="809625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964" y="3852054"/>
            <a:ext cx="1178451" cy="119282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023" y="4948528"/>
            <a:ext cx="752475" cy="8191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2066" y="4826534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576123" y="1757347"/>
            <a:ext cx="3734873" cy="2962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Maker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-Segmentation!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83" y="4601838"/>
            <a:ext cx="819150" cy="8096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369" y="5386792"/>
            <a:ext cx="809625" cy="7143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818" y="4421721"/>
            <a:ext cx="762000" cy="8096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383" y="4123207"/>
            <a:ext cx="781050" cy="790575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854" y="3095156"/>
            <a:ext cx="1088146" cy="118456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2066" y="4826534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387455" y="1389132"/>
            <a:ext cx="3734873" cy="38817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possibilities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B2B-Segmentation!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571" y="4618101"/>
            <a:ext cx="819150" cy="8096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043" y="5864498"/>
            <a:ext cx="809625" cy="7143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043" y="5282345"/>
            <a:ext cx="762000" cy="8096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123" y="5012011"/>
            <a:ext cx="781050" cy="7905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0568" y="5532251"/>
            <a:ext cx="752475" cy="81915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499" y="3553266"/>
            <a:ext cx="1136783" cy="10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3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w' and other Words Added to the Scrabble Dictionary 2018 | Merriam-Webster">
            <a:extLst>
              <a:ext uri="{FF2B5EF4-FFF2-40B4-BE49-F238E27FC236}">
                <a16:creationId xmlns:a16="http://schemas.microsoft.com/office/drawing/2014/main" id="{826D3469-71C2-F4D3-6465-05C17D9AC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3425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1145887-FB65-760A-C2F9-255610875E32}"/>
              </a:ext>
            </a:extLst>
          </p:cNvPr>
          <p:cNvSpPr txBox="1"/>
          <p:nvPr/>
        </p:nvSpPr>
        <p:spPr>
          <a:xfrm>
            <a:off x="247650" y="3752850"/>
            <a:ext cx="1146174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3"/>
              </a:rPr>
              <a:t>Market Segmentation - Vocabulary (learningapps.org)</a:t>
            </a:r>
            <a:endParaRPr lang="en-US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3FE3E0-4267-A2C4-AB01-B012BE947681}"/>
              </a:ext>
            </a:extLst>
          </p:cNvPr>
          <p:cNvSpPr txBox="1"/>
          <p:nvPr/>
        </p:nvSpPr>
        <p:spPr>
          <a:xfrm>
            <a:off x="7966688" y="3516154"/>
            <a:ext cx="4415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dirty="0"/>
              <a:t>https://www.merriam-webster.com/words-at-play/new-scrabble-words-2018</a:t>
            </a:r>
          </a:p>
        </p:txBody>
      </p:sp>
    </p:spTree>
    <p:extLst>
      <p:ext uri="{BB962C8B-B14F-4D97-AF65-F5344CB8AC3E}">
        <p14:creationId xmlns:p14="http://schemas.microsoft.com/office/powerpoint/2010/main" val="393853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en 2" title="Personas - Design Thinking Book">
            <a:hlinkClick r:id="" action="ppaction://media"/>
            <a:extLst>
              <a:ext uri="{FF2B5EF4-FFF2-40B4-BE49-F238E27FC236}">
                <a16:creationId xmlns:a16="http://schemas.microsoft.com/office/drawing/2014/main" id="{F7DE92EF-D604-40FA-C157-CAEFE75149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3806" y="713791"/>
            <a:ext cx="9687874" cy="547364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D2997B3-697E-8023-2F20-A8DE7713882B}"/>
              </a:ext>
            </a:extLst>
          </p:cNvPr>
          <p:cNvSpPr txBox="1"/>
          <p:nvPr/>
        </p:nvSpPr>
        <p:spPr>
          <a:xfrm>
            <a:off x="1213806" y="63590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https://www.youtube.com/watch?v=W1kw5xK1C30</a:t>
            </a:r>
          </a:p>
        </p:txBody>
      </p:sp>
    </p:spTree>
    <p:extLst>
      <p:ext uri="{BB962C8B-B14F-4D97-AF65-F5344CB8AC3E}">
        <p14:creationId xmlns:p14="http://schemas.microsoft.com/office/powerpoint/2010/main" val="17635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B853B-23C1-438C-9754-26C310F9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693730"/>
            <a:ext cx="3703320" cy="1325563"/>
          </a:xfrm>
        </p:spPr>
        <p:txBody>
          <a:bodyPr/>
          <a:lstStyle/>
          <a:p>
            <a:r>
              <a:rPr lang="de-AT" dirty="0" err="1"/>
              <a:t>Buyer</a:t>
            </a:r>
            <a:r>
              <a:rPr lang="de-AT" dirty="0"/>
              <a:t> Persona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8653BD6-7836-47A4-B953-E48B2B59838F}"/>
              </a:ext>
            </a:extLst>
          </p:cNvPr>
          <p:cNvSpPr/>
          <p:nvPr/>
        </p:nvSpPr>
        <p:spPr>
          <a:xfrm>
            <a:off x="5552440" y="433081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Buyer personas describe who your ideal customers are, what their days are like, the challenges they face and how they make decisions.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44C4CB-1385-4781-AE97-25EB242B2396}"/>
              </a:ext>
            </a:extLst>
          </p:cNvPr>
          <p:cNvSpPr/>
          <p:nvPr/>
        </p:nvSpPr>
        <p:spPr>
          <a:xfrm>
            <a:off x="5552440" y="55114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Buyer personas help businesses understand and empathize with their customers so they can do a better job of acquiring and serving them.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ETN Focus - ETN Focus">
            <a:extLst>
              <a:ext uri="{FF2B5EF4-FFF2-40B4-BE49-F238E27FC236}">
                <a16:creationId xmlns:a16="http://schemas.microsoft.com/office/drawing/2014/main" id="{ADD995F2-9E27-4D6A-98FA-D320F3B3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-20322"/>
            <a:ext cx="10068560" cy="42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9EEBEBD-A77C-4C23-B0FE-20D8D11BB657}"/>
              </a:ext>
            </a:extLst>
          </p:cNvPr>
          <p:cNvCxnSpPr/>
          <p:nvPr/>
        </p:nvCxnSpPr>
        <p:spPr>
          <a:xfrm>
            <a:off x="4836160" y="4693730"/>
            <a:ext cx="0" cy="1554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2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C1C817-50F7-4073-82A1-5C2E9CAE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38506"/>
            <a:ext cx="9580880" cy="68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eating User Personas for A Cryptocurrency Exchange | by Nare K. | UX  Planet">
            <a:extLst>
              <a:ext uri="{FF2B5EF4-FFF2-40B4-BE49-F238E27FC236}">
                <a16:creationId xmlns:a16="http://schemas.microsoft.com/office/drawing/2014/main" id="{E7FA99E0-4699-3004-2F05-EE911454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964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8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132193-2CC8-4B8B-BDC4-702C92592877}"/>
              </a:ext>
            </a:extLst>
          </p:cNvPr>
          <p:cNvSpPr txBox="1"/>
          <p:nvPr/>
        </p:nvSpPr>
        <p:spPr>
          <a:xfrm>
            <a:off x="838199" y="1093788"/>
            <a:ext cx="10506455" cy="2967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What does it mean to segment a market or to divide a market into segments?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A4CF58-1E3A-4F0A-9720-88541BD92BCA}"/>
              </a:ext>
            </a:extLst>
          </p:cNvPr>
          <p:cNvSpPr/>
          <p:nvPr/>
        </p:nvSpPr>
        <p:spPr>
          <a:xfrm>
            <a:off x="7254240" y="5019040"/>
            <a:ext cx="3769360" cy="1284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guess</a:t>
            </a: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68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8F526EC-33DD-405D-A385-36EFF763E049}"/>
              </a:ext>
            </a:extLst>
          </p:cNvPr>
          <p:cNvSpPr txBox="1"/>
          <p:nvPr/>
        </p:nvSpPr>
        <p:spPr>
          <a:xfrm>
            <a:off x="529389" y="548640"/>
            <a:ext cx="11300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Let‘s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assume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hak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fk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would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like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use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Personas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their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parents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4000" b="0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Let‘s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create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parents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persona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4000" b="0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together</a:t>
            </a:r>
            <a:r>
              <a:rPr kumimoji="0" lang="de-AT" sz="4000" b="0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B6F27-24FC-456C-B9D4-43483D5BA3FE}"/>
              </a:ext>
            </a:extLst>
          </p:cNvPr>
          <p:cNvSpPr/>
          <p:nvPr/>
        </p:nvSpPr>
        <p:spPr>
          <a:xfrm>
            <a:off x="2140016" y="5940028"/>
            <a:ext cx="8078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https://createapersona.invisionapp.com/freehand/Create-a-persona-QEy3qm7JQ</a:t>
            </a:r>
          </a:p>
        </p:txBody>
      </p:sp>
      <p:pic>
        <p:nvPicPr>
          <p:cNvPr id="1026" name="Picture 2" descr="InVision | LinkedIn">
            <a:extLst>
              <a:ext uri="{FF2B5EF4-FFF2-40B4-BE49-F238E27FC236}">
                <a16:creationId xmlns:a16="http://schemas.microsoft.com/office/drawing/2014/main" id="{0318B558-3F00-4380-A36C-E298F1B4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14" y="4398744"/>
            <a:ext cx="1117771" cy="11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4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F86E123C-9CEB-97D4-686A-54A5B9582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30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416339-123B-4921-998B-5087FE09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de-DE" sz="4000"/>
              <a:t>How</a:t>
            </a:r>
            <a:r>
              <a:rPr lang="de-DE" sz="4000" dirty="0"/>
              <a:t> </a:t>
            </a:r>
            <a:r>
              <a:rPr lang="de-DE" sz="4000"/>
              <a:t>to</a:t>
            </a:r>
            <a:r>
              <a:rPr lang="de-DE" sz="4000" dirty="0"/>
              <a:t> do </a:t>
            </a:r>
            <a:r>
              <a:rPr lang="de-DE" sz="4000"/>
              <a:t>it</a:t>
            </a:r>
            <a:r>
              <a:rPr lang="de-DE" sz="4000" dirty="0"/>
              <a:t>?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B11BC-8BB2-42EB-BB45-2136ED35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de-DE" sz="2400" dirty="0" err="1"/>
              <a:t>Get</a:t>
            </a:r>
            <a:r>
              <a:rPr lang="de-DE" sz="2400" dirty="0"/>
              <a:t> in </a:t>
            </a:r>
            <a:r>
              <a:rPr lang="de-DE" sz="2400" dirty="0" err="1"/>
              <a:t>groups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4!</a:t>
            </a:r>
          </a:p>
          <a:p>
            <a:r>
              <a:rPr lang="de-DE" sz="2400" dirty="0" err="1"/>
              <a:t>Collect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parents</a:t>
            </a:r>
            <a:r>
              <a:rPr lang="de-DE" sz="2400" dirty="0"/>
              <a:t>: </a:t>
            </a:r>
            <a:r>
              <a:rPr lang="de-DE" sz="2400" dirty="0" err="1"/>
              <a:t>age</a:t>
            </a:r>
            <a:r>
              <a:rPr lang="de-DE" sz="2400" dirty="0"/>
              <a:t>, </a:t>
            </a:r>
            <a:r>
              <a:rPr lang="de-DE" sz="2400" dirty="0" err="1"/>
              <a:t>profession</a:t>
            </a:r>
            <a:r>
              <a:rPr lang="de-DE" sz="2400" dirty="0"/>
              <a:t>, </a:t>
            </a:r>
            <a:r>
              <a:rPr lang="de-DE" sz="2400" dirty="0" err="1"/>
              <a:t>hobbies</a:t>
            </a:r>
            <a:r>
              <a:rPr lang="de-DE" sz="2400" dirty="0"/>
              <a:t>, </a:t>
            </a:r>
            <a:r>
              <a:rPr lang="de-DE" sz="2400" dirty="0" err="1"/>
              <a:t>concerns</a:t>
            </a:r>
            <a:r>
              <a:rPr lang="de-DE" sz="2400" dirty="0"/>
              <a:t>/</a:t>
            </a:r>
            <a:r>
              <a:rPr lang="de-DE" sz="2400" dirty="0" err="1"/>
              <a:t>worries</a:t>
            </a:r>
            <a:r>
              <a:rPr lang="de-DE" sz="2400" dirty="0"/>
              <a:t>, </a:t>
            </a:r>
            <a:r>
              <a:rPr lang="de-DE" sz="2400" dirty="0" err="1"/>
              <a:t>motivation</a:t>
            </a:r>
            <a:r>
              <a:rPr lang="de-DE" sz="2400" dirty="0"/>
              <a:t>, </a:t>
            </a:r>
            <a:r>
              <a:rPr lang="de-DE" sz="2400" dirty="0" err="1"/>
              <a:t>values</a:t>
            </a:r>
            <a:r>
              <a:rPr lang="de-DE" sz="2400" dirty="0"/>
              <a:t>, </a:t>
            </a:r>
            <a:r>
              <a:rPr lang="de-DE" sz="2400" dirty="0" err="1"/>
              <a:t>media</a:t>
            </a:r>
            <a:r>
              <a:rPr lang="de-DE" sz="2400" dirty="0"/>
              <a:t> </a:t>
            </a:r>
            <a:r>
              <a:rPr lang="de-DE" sz="2400" dirty="0" err="1"/>
              <a:t>channels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…</a:t>
            </a:r>
          </a:p>
          <a:p>
            <a:r>
              <a:rPr lang="de-DE" sz="2400" dirty="0" err="1"/>
              <a:t>Decide</a:t>
            </a:r>
            <a:r>
              <a:rPr lang="de-DE" sz="2400" dirty="0"/>
              <a:t> </a:t>
            </a:r>
            <a:r>
              <a:rPr lang="de-DE" sz="2400" dirty="0" err="1"/>
              <a:t>together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Parent-Persona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father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a </a:t>
            </a:r>
            <a:r>
              <a:rPr lang="de-DE" sz="2400" dirty="0" err="1"/>
              <a:t>mother</a:t>
            </a:r>
            <a:r>
              <a:rPr lang="de-DE" sz="2400" dirty="0"/>
              <a:t>, </a:t>
            </a:r>
            <a:r>
              <a:rPr lang="de-DE" sz="2400" dirty="0" err="1"/>
              <a:t>give</a:t>
            </a:r>
            <a:r>
              <a:rPr lang="de-DE" sz="2400" dirty="0"/>
              <a:t> </a:t>
            </a:r>
            <a:r>
              <a:rPr lang="de-DE" sz="2400" dirty="0" err="1"/>
              <a:t>him</a:t>
            </a:r>
            <a:r>
              <a:rPr lang="de-DE" sz="2400" dirty="0"/>
              <a:t>/her a </a:t>
            </a:r>
            <a:r>
              <a:rPr lang="de-DE" sz="2400" dirty="0" err="1"/>
              <a:t>name</a:t>
            </a:r>
            <a:r>
              <a:rPr lang="de-DE" sz="2400" dirty="0"/>
              <a:t>, and a </a:t>
            </a:r>
            <a:r>
              <a:rPr lang="de-DE" sz="2400" dirty="0" err="1"/>
              <a:t>picture</a:t>
            </a:r>
            <a:r>
              <a:rPr lang="de-DE" sz="2400" dirty="0"/>
              <a:t>, and </a:t>
            </a:r>
            <a:r>
              <a:rPr lang="de-DE" sz="2400" dirty="0" err="1"/>
              <a:t>create</a:t>
            </a:r>
            <a:r>
              <a:rPr lang="de-DE" sz="2400" dirty="0"/>
              <a:t> a </a:t>
            </a:r>
            <a:r>
              <a:rPr lang="de-DE" sz="2400" dirty="0" err="1"/>
              <a:t>fictitious</a:t>
            </a:r>
            <a:r>
              <a:rPr lang="de-DE" sz="2400" dirty="0"/>
              <a:t> </a:t>
            </a:r>
            <a:r>
              <a:rPr lang="de-DE" sz="2400" dirty="0" err="1"/>
              <a:t>parent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Present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persona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class</a:t>
            </a:r>
            <a:r>
              <a:rPr lang="de-DE" sz="2400" dirty="0"/>
              <a:t>!</a:t>
            </a: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7065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5B0B4-D76A-4F10-A0A0-F11BC0E18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2" r="23010" b="345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D59ADA-EEA8-4995-A1D9-21650DFA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latin typeface="Ink Free" panose="03080402000500000000" pitchFamily="66" charset="0"/>
              </a:rPr>
              <a:t>Speculating Language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A69EF1-B314-48EA-A574-7787AE167DE1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could be that …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would guess that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may be / might be …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assume that …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Perhaps …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Maybe …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I‘m not sure, but ….</a:t>
            </a:r>
          </a:p>
        </p:txBody>
      </p:sp>
    </p:spTree>
    <p:extLst>
      <p:ext uri="{BB962C8B-B14F-4D97-AF65-F5344CB8AC3E}">
        <p14:creationId xmlns:p14="http://schemas.microsoft.com/office/powerpoint/2010/main" val="348108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3A4B98-02F3-4FA2-9C51-EF5E79CE5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" r="1125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DD68991-BE73-7055-991E-2CC308801143}"/>
              </a:ext>
            </a:extLst>
          </p:cNvPr>
          <p:cNvSpPr txBox="1"/>
          <p:nvPr/>
        </p:nvSpPr>
        <p:spPr>
          <a:xfrm>
            <a:off x="583656" y="6188154"/>
            <a:ext cx="11093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https://www.griffith.edu.au/griffith-business-school/social-marketing-griffith/segmentation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D52E5D-FD64-F39F-C3E1-4C6CC39F1DB6}"/>
              </a:ext>
            </a:extLst>
          </p:cNvPr>
          <p:cNvSpPr/>
          <p:nvPr/>
        </p:nvSpPr>
        <p:spPr>
          <a:xfrm>
            <a:off x="583656" y="2387679"/>
            <a:ext cx="2750094" cy="514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A6D753-495F-23C1-DE22-0FE2BA87D496}"/>
              </a:ext>
            </a:extLst>
          </p:cNvPr>
          <p:cNvSpPr/>
          <p:nvPr/>
        </p:nvSpPr>
        <p:spPr>
          <a:xfrm>
            <a:off x="3555456" y="2387679"/>
            <a:ext cx="2388144" cy="514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D368C4-7E45-EA0A-1799-77C443CD16CE}"/>
              </a:ext>
            </a:extLst>
          </p:cNvPr>
          <p:cNvSpPr/>
          <p:nvPr/>
        </p:nvSpPr>
        <p:spPr>
          <a:xfrm>
            <a:off x="6165306" y="2422683"/>
            <a:ext cx="2521494" cy="8824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667D66-2C4A-B4D4-E921-BC7579B4F052}"/>
              </a:ext>
            </a:extLst>
          </p:cNvPr>
          <p:cNvSpPr/>
          <p:nvPr/>
        </p:nvSpPr>
        <p:spPr>
          <a:xfrm>
            <a:off x="8943973" y="2422683"/>
            <a:ext cx="2581277" cy="514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4208175-DD07-3493-27C8-FDF12F3ACCD6}"/>
              </a:ext>
            </a:extLst>
          </p:cNvPr>
          <p:cNvSpPr/>
          <p:nvPr/>
        </p:nvSpPr>
        <p:spPr>
          <a:xfrm>
            <a:off x="736056" y="3343695"/>
            <a:ext cx="2531019" cy="24823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3BECFA4-EF2D-CD0D-2DDF-2BC661D3A1D1}"/>
              </a:ext>
            </a:extLst>
          </p:cNvPr>
          <p:cNvSpPr/>
          <p:nvPr/>
        </p:nvSpPr>
        <p:spPr>
          <a:xfrm>
            <a:off x="3555457" y="3315450"/>
            <a:ext cx="2388144" cy="24823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353195-9845-9B2B-C810-D1A045071516}"/>
              </a:ext>
            </a:extLst>
          </p:cNvPr>
          <p:cNvSpPr/>
          <p:nvPr/>
        </p:nvSpPr>
        <p:spPr>
          <a:xfrm>
            <a:off x="6172199" y="3343695"/>
            <a:ext cx="2531019" cy="24823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6BEB84A-35CC-9E34-387B-E51C62CD720C}"/>
              </a:ext>
            </a:extLst>
          </p:cNvPr>
          <p:cNvSpPr/>
          <p:nvPr/>
        </p:nvSpPr>
        <p:spPr>
          <a:xfrm>
            <a:off x="8929685" y="3348549"/>
            <a:ext cx="2531019" cy="24823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19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00B7D-07AE-C957-BFC5-22D98E10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„Market Segmentation Poster“</a:t>
            </a:r>
            <a:endParaRPr lang="de-AT" dirty="0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D20ED4F4-0842-AA70-4993-6DFD55FED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32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74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9B7C3CBB-97E9-08A2-49CA-461EC529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E77255-9E22-4EDD-E8EB-88D9ED7B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What is it?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C9B9C2-CAD5-43D7-21B2-E5098B6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Show your slide and let us guess which segmentation criterion your slide displays!</a:t>
            </a:r>
          </a:p>
        </p:txBody>
      </p:sp>
    </p:spTree>
    <p:extLst>
      <p:ext uri="{BB962C8B-B14F-4D97-AF65-F5344CB8AC3E}">
        <p14:creationId xmlns:p14="http://schemas.microsoft.com/office/powerpoint/2010/main" val="14125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4AC6C68-F125-48AD-A5B4-89AD5E797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C0E5DA-5624-49BC-AC1E-30229AA5B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709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E157ED-E992-43F3-9A84-96C30A5C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301542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F65CEC-F8DE-4EB3-B6C8-D75BF63A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2" y="1533463"/>
            <a:ext cx="4101152" cy="35142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Revision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FD253A-9BCA-430B-979A-AA2F8445D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360" y="3024171"/>
            <a:ext cx="435428" cy="435428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8616E0-3D7D-6D3A-A8C4-4514DA847BCD}"/>
              </a:ext>
            </a:extLst>
          </p:cNvPr>
          <p:cNvSpPr txBox="1"/>
          <p:nvPr/>
        </p:nvSpPr>
        <p:spPr>
          <a:xfrm>
            <a:off x="7640320" y="2468880"/>
            <a:ext cx="385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Work in </a:t>
            </a:r>
            <a:r>
              <a:rPr lang="de-DE" sz="2800" dirty="0" err="1"/>
              <a:t>pairs</a:t>
            </a:r>
            <a:r>
              <a:rPr lang="de-DE" sz="2800" dirty="0"/>
              <a:t>!</a:t>
            </a:r>
          </a:p>
          <a:p>
            <a:endParaRPr lang="de-DE" sz="2800" dirty="0"/>
          </a:p>
          <a:p>
            <a:r>
              <a:rPr lang="de-DE" sz="2800" dirty="0"/>
              <a:t>Take </a:t>
            </a:r>
            <a:r>
              <a:rPr lang="de-DE" sz="2800" dirty="0" err="1"/>
              <a:t>turns</a:t>
            </a:r>
            <a:r>
              <a:rPr lang="de-DE" sz="2800" dirty="0"/>
              <a:t> in </a:t>
            </a:r>
            <a:r>
              <a:rPr lang="de-DE" sz="2800" dirty="0" err="1"/>
              <a:t>choosing</a:t>
            </a:r>
            <a:r>
              <a:rPr lang="de-DE" sz="2800" dirty="0"/>
              <a:t> </a:t>
            </a:r>
            <a:r>
              <a:rPr lang="de-DE" sz="2800" dirty="0" err="1"/>
              <a:t>numbers</a:t>
            </a:r>
            <a:r>
              <a:rPr lang="de-DE" sz="2800" dirty="0"/>
              <a:t> and </a:t>
            </a:r>
            <a:r>
              <a:rPr lang="de-DE" sz="2800" dirty="0" err="1"/>
              <a:t>answering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uncover</a:t>
            </a:r>
            <a:r>
              <a:rPr lang="de-DE" sz="2800" dirty="0"/>
              <a:t>!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9162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0E840-1A34-4510-9279-A1A077F1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Choose</a:t>
            </a:r>
            <a:r>
              <a:rPr lang="de-AT" dirty="0"/>
              <a:t> a </a:t>
            </a:r>
            <a:r>
              <a:rPr lang="de-AT" dirty="0" err="1"/>
              <a:t>number</a:t>
            </a:r>
            <a:r>
              <a:rPr lang="de-AT" dirty="0"/>
              <a:t>!</a:t>
            </a:r>
          </a:p>
        </p:txBody>
      </p:sp>
      <p:pic>
        <p:nvPicPr>
          <p:cNvPr id="4" name="Grafik 3" descr="Würfel">
            <a:hlinkClick r:id="rId3" action="ppaction://hlinksldjump"/>
            <a:extLst>
              <a:ext uri="{FF2B5EF4-FFF2-40B4-BE49-F238E27FC236}">
                <a16:creationId xmlns:a16="http://schemas.microsoft.com/office/drawing/2014/main" id="{39DBBA0F-275E-436F-A1C2-DFE2BF813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3538" y="244502"/>
            <a:ext cx="914400" cy="9144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53D05BE-A127-4B43-8663-A2D5CCC8AA77}"/>
              </a:ext>
            </a:extLst>
          </p:cNvPr>
          <p:cNvSpPr txBox="1"/>
          <p:nvPr/>
        </p:nvSpPr>
        <p:spPr>
          <a:xfrm>
            <a:off x="2667000" y="6991028"/>
            <a:ext cx="269240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  <a:r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ommons.wikimedia.org/wiki/File:Dice-1-b.svg"/>
              </a:rPr>
              <a:t>Dieses Foto</a:t>
            </a:r>
            <a:r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 von Unbekannter Autor ist lizenziert gemäß </a:t>
            </a:r>
            <a:r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https://creativecommons.org/licenses/by-sa/3.0/"/>
              </a:rPr>
              <a:t>CC BY-SA</a:t>
            </a:r>
            <a:endParaRPr kumimoji="0" lang="de-AT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fik 19" descr="Ein Bild, das Unschärfe, Vektorgrafiken enthält.&#10;&#10;Automatisch generierte Beschreibung">
            <a:hlinkClick r:id="rId8" action="ppaction://hlinksldjump"/>
            <a:extLst>
              <a:ext uri="{FF2B5EF4-FFF2-40B4-BE49-F238E27FC236}">
                <a16:creationId xmlns:a16="http://schemas.microsoft.com/office/drawing/2014/main" id="{04A2340D-5134-4C71-B564-8D2DD85DA6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75380" b="60041"/>
          <a:stretch/>
        </p:blipFill>
        <p:spPr>
          <a:xfrm>
            <a:off x="2316480" y="1811311"/>
            <a:ext cx="1793507" cy="1769287"/>
          </a:xfrm>
          <a:prstGeom prst="rect">
            <a:avLst/>
          </a:prstGeom>
        </p:spPr>
      </p:pic>
      <p:pic>
        <p:nvPicPr>
          <p:cNvPr id="6" name="Grafik 5" descr="Ein Bild, das Unschärfe, Vektorgrafiken enthält.&#10;&#10;Automatisch generierte Beschreibung">
            <a:hlinkClick r:id="rId11" action="ppaction://hlinksldjump"/>
            <a:extLst>
              <a:ext uri="{FF2B5EF4-FFF2-40B4-BE49-F238E27FC236}">
                <a16:creationId xmlns:a16="http://schemas.microsoft.com/office/drawing/2014/main" id="{3DF774C7-0B87-4C47-B3F5-EF35F43363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6512" r="38868" b="60041"/>
          <a:stretch/>
        </p:blipFill>
        <p:spPr>
          <a:xfrm>
            <a:off x="4976261" y="1811311"/>
            <a:ext cx="1793508" cy="1769287"/>
          </a:xfrm>
          <a:prstGeom prst="rect">
            <a:avLst/>
          </a:prstGeom>
        </p:spPr>
      </p:pic>
      <p:pic>
        <p:nvPicPr>
          <p:cNvPr id="8" name="Grafik 7" descr="Ein Bild, das Unschärfe, Vektorgrafiken enthält.&#10;&#10;Automatisch generierte Beschreibung">
            <a:hlinkClick r:id="rId12" action="ppaction://hlinksldjump"/>
            <a:extLst>
              <a:ext uri="{FF2B5EF4-FFF2-40B4-BE49-F238E27FC236}">
                <a16:creationId xmlns:a16="http://schemas.microsoft.com/office/drawing/2014/main" id="{249E1D29-0870-4639-ABDE-76CBCBA0B8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5380" b="60041"/>
          <a:stretch/>
        </p:blipFill>
        <p:spPr>
          <a:xfrm>
            <a:off x="7807690" y="1811311"/>
            <a:ext cx="1793509" cy="1769287"/>
          </a:xfrm>
          <a:prstGeom prst="rect">
            <a:avLst/>
          </a:prstGeom>
        </p:spPr>
      </p:pic>
      <p:pic>
        <p:nvPicPr>
          <p:cNvPr id="9" name="Grafik 8" descr="Ein Bild, das Unschärfe, Vektorgrafiken enthält.&#10;&#10;Automatisch generierte Beschreibung">
            <a:hlinkClick r:id="rId13" action="ppaction://hlinksldjump"/>
            <a:extLst>
              <a:ext uri="{FF2B5EF4-FFF2-40B4-BE49-F238E27FC236}">
                <a16:creationId xmlns:a16="http://schemas.microsoft.com/office/drawing/2014/main" id="{8EC34137-DDCE-4C1F-93B1-5E117CD1D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58437" r="75380"/>
          <a:stretch/>
        </p:blipFill>
        <p:spPr>
          <a:xfrm>
            <a:off x="2316480" y="4398745"/>
            <a:ext cx="1793507" cy="1840310"/>
          </a:xfrm>
          <a:prstGeom prst="rect">
            <a:avLst/>
          </a:prstGeom>
        </p:spPr>
      </p:pic>
      <p:pic>
        <p:nvPicPr>
          <p:cNvPr id="10" name="Grafik 9" descr="Ein Bild, das Unschärfe, Vektorgrafiken enthält.&#10;&#10;Automatisch generierte Beschreibung">
            <a:hlinkClick r:id="rId14" action="ppaction://hlinksldjump"/>
            <a:extLst>
              <a:ext uri="{FF2B5EF4-FFF2-40B4-BE49-F238E27FC236}">
                <a16:creationId xmlns:a16="http://schemas.microsoft.com/office/drawing/2014/main" id="{D4DB2B9E-1213-474B-BF45-21D4446B02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6512" t="58437" r="38868"/>
          <a:stretch/>
        </p:blipFill>
        <p:spPr>
          <a:xfrm>
            <a:off x="4976261" y="4398745"/>
            <a:ext cx="1793508" cy="1840310"/>
          </a:xfrm>
          <a:prstGeom prst="rect">
            <a:avLst/>
          </a:prstGeom>
        </p:spPr>
      </p:pic>
      <p:pic>
        <p:nvPicPr>
          <p:cNvPr id="11" name="Grafik 10" descr="Ein Bild, das Unschärfe, Vektorgrafiken enthält.&#10;&#10;Automatisch generierte Beschreibung">
            <a:hlinkClick r:id="rId15" action="ppaction://hlinksldjump"/>
            <a:extLst>
              <a:ext uri="{FF2B5EF4-FFF2-40B4-BE49-F238E27FC236}">
                <a16:creationId xmlns:a16="http://schemas.microsoft.com/office/drawing/2014/main" id="{304FDA87-AB96-49C5-BCA9-C6A5E0F5D2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5380" t="60041"/>
          <a:stretch/>
        </p:blipFill>
        <p:spPr>
          <a:xfrm>
            <a:off x="7807690" y="4469767"/>
            <a:ext cx="1793510" cy="17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44801" y="683021"/>
            <a:ext cx="4890614" cy="4392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segmentation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de-A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</a:t>
            </a: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35" y="3429000"/>
            <a:ext cx="1297417" cy="12823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424" y="5268058"/>
            <a:ext cx="809625" cy="7143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6049" y="5531384"/>
            <a:ext cx="762000" cy="8096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033" y="5371146"/>
            <a:ext cx="781050" cy="7905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4986" y="5868133"/>
            <a:ext cx="752475" cy="8191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2066" y="4826534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34765784322D4387873EAC7E7639A2" ma:contentTypeVersion="12" ma:contentTypeDescription="Ein neues Dokument erstellen." ma:contentTypeScope="" ma:versionID="39c1799e1074b34b3bd6f8a298fc6afd">
  <xsd:schema xmlns:xsd="http://www.w3.org/2001/XMLSchema" xmlns:xs="http://www.w3.org/2001/XMLSchema" xmlns:p="http://schemas.microsoft.com/office/2006/metadata/properties" xmlns:ns2="299d196e-6c45-414d-9707-ab6428edaf63" xmlns:ns3="79b38efa-ceb3-488d-99f0-20bbfd4f70ce" targetNamespace="http://schemas.microsoft.com/office/2006/metadata/properties" ma:root="true" ma:fieldsID="1387c5ec62e9bfa5795cc8c6869dd104" ns2:_="" ns3:_="">
    <xsd:import namespace="299d196e-6c45-414d-9707-ab6428edaf63"/>
    <xsd:import namespace="79b38efa-ceb3-488d-99f0-20bbfd4f7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d196e-6c45-414d-9707-ab6428eda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459a629-75dc-4e05-920d-7bee919ddf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38efa-ceb3-488d-99f0-20bbfd4f70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59a6fc8-9864-411d-8167-03b5914e21dd}" ma:internalName="TaxCatchAll" ma:showField="CatchAllData" ma:web="79b38efa-ceb3-488d-99f0-20bbfd4f7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b38efa-ceb3-488d-99f0-20bbfd4f70ce" xsi:nil="true"/>
    <lcf76f155ced4ddcb4097134ff3c332f xmlns="299d196e-6c45-414d-9707-ab6428edaf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4D7DD6-D6DF-471F-BB3B-FA0771C071FB}"/>
</file>

<file path=customXml/itemProps2.xml><?xml version="1.0" encoding="utf-8"?>
<ds:datastoreItem xmlns:ds="http://schemas.openxmlformats.org/officeDocument/2006/customXml" ds:itemID="{72F62BA0-FB38-44B5-AD84-7D762F6A179E}"/>
</file>

<file path=customXml/itemProps3.xml><?xml version="1.0" encoding="utf-8"?>
<ds:datastoreItem xmlns:ds="http://schemas.openxmlformats.org/officeDocument/2006/customXml" ds:itemID="{357A7F26-7B93-43CD-B3C9-D7B1FB0361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Breitbild</PresentationFormat>
  <Paragraphs>71</Paragraphs>
  <Slides>21</Slides>
  <Notes>15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Ink Free</vt:lpstr>
      <vt:lpstr>Office</vt:lpstr>
      <vt:lpstr>1_Office</vt:lpstr>
      <vt:lpstr>Market-Segmentation</vt:lpstr>
      <vt:lpstr>PowerPoint-Präsentation</vt:lpstr>
      <vt:lpstr>Speculating Language</vt:lpstr>
      <vt:lpstr>PowerPoint-Präsentation</vt:lpstr>
      <vt:lpstr>Task „Market Segmentation Poster“</vt:lpstr>
      <vt:lpstr>What is it?</vt:lpstr>
      <vt:lpstr>Revision</vt:lpstr>
      <vt:lpstr>Choose a number!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Buyer Persona</vt:lpstr>
      <vt:lpstr>PowerPoint-Präsentation</vt:lpstr>
      <vt:lpstr>PowerPoint-Präsentation</vt:lpstr>
      <vt:lpstr>PowerPoint-Präsentation</vt:lpstr>
      <vt:lpstr>How to do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Market-Segmentation</dc:title>
  <dc:creator>Madl Monika</dc:creator>
  <cp:lastModifiedBy>Madl Monika</cp:lastModifiedBy>
  <cp:revision>3</cp:revision>
  <dcterms:created xsi:type="dcterms:W3CDTF">2023-07-03T07:36:51Z</dcterms:created>
  <dcterms:modified xsi:type="dcterms:W3CDTF">2023-07-03T11:14:21Z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0x0101000334765784322D4387873EAC7E7639A2</vt:lpwstr>
  </property>
</Properties>
</file>